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5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</p:sldIdLst>
  <p:sldSz cx="9144000" cy="5143500" type="screen16x9"/>
  <p:notesSz cx="6858000" cy="9144000"/>
  <p:embeddedFontLst>
    <p:embeddedFont>
      <p:font typeface="Roboto Mono" panose="00000009000000000000" pitchFamily="49" charset="0"/>
      <p:regular r:id="rId57"/>
      <p:bold r:id="rId58"/>
      <p:italic r:id="rId59"/>
      <p:boldItalic r:id="rId6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64" roundtripDataSignature="AMtx7mhjKNoVOvtUaDzpyF2mgJN7nX46G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24" d="100"/>
          <a:sy n="124" d="100"/>
        </p:scale>
        <p:origin x="80" y="23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2.fntdata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64" Type="http://customschemas.google.com/relationships/presentationmetadata" Target="meta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3.fntdata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1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4.fntdata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M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b67c4de1ca_1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1" name="Google Shape;171;g2b67c4de1ca_1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M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b67c4de1ca_1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0" name="Google Shape;180;g2b67c4de1ca_1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M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b67c4de1ca_1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4" name="Google Shape;194;g2b67c4de1ca_1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M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b67c4de1ca_1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3" name="Google Shape;203;g2b67c4de1ca_1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M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b67c4de1ca_1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7" name="Google Shape;217;g2b67c4de1ca_1_2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M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b67c4de1ca_1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2" name="Google Shape;232;g2b67c4de1ca_1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M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2b67c4de1ca_1_2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7" name="Google Shape;247;g2b67c4de1ca_1_2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M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b67c4de1ca_2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8" name="Google Shape;258;g2b67c4de1ca_2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J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2b67c4de1ca_1_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2" name="Google Shape;272;g2b67c4de1ca_1_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J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2b67c4de1ca_1_3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6" name="Google Shape;286;g2b67c4de1ca_1_3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M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b67c4de1ca_1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" name="Google Shape;60;g2b67c4de1ca_1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J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2b67c4de1ca_1_2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3" name="Google Shape;303;g2b67c4de1ca_1_2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M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2b6e45d609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8" name="Google Shape;318;g2b6e45d609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M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2b6e45d6096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8" name="Google Shape;338;g2b6e45d6096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J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2b491a9182d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5" name="Google Shape;345;g2b491a9182d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J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2b491a9182d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8" name="Google Shape;358;g2b491a9182d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J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2b56c910e3c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6" name="Google Shape;366;g2b56c910e3c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J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2b56c910e3c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9" name="Google Shape;379;g2b56c910e3c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J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2b5c973c316_0_7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2" name="Google Shape;392;g2b5c973c316_0_7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J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2b56c910e3c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6" name="Google Shape;406;g2b56c910e3c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J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2b6e45d6096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9" name="Google Shape;419;g2b6e45d6096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J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b67c4de1ca_1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3" name="Google Shape;73;g2b67c4de1ca_1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J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2b6e45d6096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6" name="Google Shape;436;g2b6e45d6096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2b56c910e3c_0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9" name="Google Shape;449;g2b56c910e3c_0_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J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2b6825eeb8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2" name="Google Shape;462;g2b6825eeb8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J</a:t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2b56c910e3c_0_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6" name="Google Shape;476;g2b56c910e3c_0_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J</a:t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2b5c973c316_0_6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9" name="Google Shape;489;g2b5c973c316_0_6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J</a:t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2b5c973c316_0_7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1" name="Google Shape;501;g2b5c973c316_0_7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J</a:t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2b5c973c316_0_7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6" name="Google Shape;516;g2b5c973c316_0_7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J</a:t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2b6e45d6096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0" name="Google Shape;530;g2b6e45d6096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J</a:t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2b6e45d6096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47" name="Google Shape;547;g2b6e45d6096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J</a:t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2b5c973c316_0_6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5" name="Google Shape;565;g2b5c973c316_0_6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J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2b67c4de1ca_1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8" name="Google Shape;88;g2b67c4de1ca_1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J</a:t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2b5c973c316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7" name="Google Shape;587;g2b5c973c316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J</a:t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2b5c973c316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8" name="Google Shape;608;g2b5c973c316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J</a:t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g2b5c973c316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34" name="Google Shape;634;g2b5c973c316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J</a:t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2b5c973c316_0_6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47" name="Google Shape;647;g2b5c973c316_0_6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J</a:t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2b67c4de1ca_2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0" name="Google Shape;660;g2b67c4de1ca_2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J</a:t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g2b67c4de1ca_2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76" name="Google Shape;676;g2b67c4de1ca_2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J</a:t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g2b6e45d6096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89" name="Google Shape;689;g2b6e45d6096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J</a:t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2b6e45d6096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7" name="Google Shape;697;g2b6e45d6096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J</a:t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2b67c4de1ca_2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6" name="Google Shape;706;g2b67c4de1ca_2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J</a:t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g2b688428b33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16" name="Google Shape;716;g2b688428b33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J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b67c4de1ca_1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8" name="Google Shape;108;g2b67c4de1ca_1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J</a:t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g2b6e45d6096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26" name="Google Shape;726;g2b6e45d6096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J</a:t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g2b6e45d6096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34" name="Google Shape;734;g2b6e45d6096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J</a:t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g2b67c4de1ca_2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43" name="Google Shape;743;g2b67c4de1ca_2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J</a:t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2b67c4de1ca_2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51" name="Google Shape;751;g2b67c4de1ca_2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J</a:t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g2b67c4de1ca_2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59" name="Google Shape;759;g2b67c4de1ca_2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J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5" name="Google Shape;12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M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2b67c4de1ca_1_1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4" name="Google Shape;134;g2b67c4de1ca_1_1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M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b67c4de1ca_1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9" name="Google Shape;149;g2b67c4de1ca_1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M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b67c4de1ca_1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8" name="Google Shape;158;g2b67c4de1ca_1_1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M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7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17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6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2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6" name="Google Shape;16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9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" name="Google Shape;19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20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22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22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2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2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24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24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24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25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hyperlink" Target="https://colab.research.google.com/drive/1WNSVtM82oknmzL1QrJlNu--yNaWbp6o9?usp=sharing" TargetMode="External"/><Relationship Id="rId7" Type="http://schemas.openxmlformats.org/officeDocument/2006/relationships/hyperlink" Target="https://arxiv.org/pdf/2106.09685.pdf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huggingface.co/blog/peft" TargetMode="External"/><Relationship Id="rId5" Type="http://schemas.openxmlformats.org/officeDocument/2006/relationships/hyperlink" Target="https://github.com/huggingface/alignment-handbook" TargetMode="External"/><Relationship Id="rId4" Type="http://schemas.openxmlformats.org/officeDocument/2006/relationships/hyperlink" Target="https://colab.research.google.com/drive/1mWiOFBy3zY6OdINEvHN9EPoQ_VIvfFKw?usp=sharing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huggingface.co/collections/HuggingFaceH4/awesome-sft-datasets-65788b571bf8e371c4e4241a" TargetMode="External"/><Relationship Id="rId4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huggingface.co/collections/HuggingFaceH4/awesome-sft-datasets-65788b571bf8e371c4e4241a" TargetMode="External"/><Relationship Id="rId4" Type="http://schemas.openxmlformats.org/officeDocument/2006/relationships/image" Target="../media/image3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huggingface.co/blog/pref-tuning" TargetMode="Externa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qwenlm.github.io/blog/qwen1.5/" TargetMode="External"/><Relationship Id="rId4" Type="http://schemas.openxmlformats.org/officeDocument/2006/relationships/image" Target="../media/image50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tatsu-lab/alpaca_eval?tab=readme-ov-file#quick-start" TargetMode="External"/><Relationship Id="rId3" Type="http://schemas.openxmlformats.org/officeDocument/2006/relationships/image" Target="../media/image2.png"/><Relationship Id="rId7" Type="http://schemas.openxmlformats.org/officeDocument/2006/relationships/hyperlink" Target="https://tatsu-lab.github.io/alpaca_eval/" TargetMode="Externa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lm-sys/FastChat/tree/main/fastchat/llm_judge" TargetMode="External"/><Relationship Id="rId5" Type="http://schemas.openxmlformats.org/officeDocument/2006/relationships/hyperlink" Target="https://huggingface.co/spaces/lmsys/mt-bench" TargetMode="External"/><Relationship Id="rId10" Type="http://schemas.openxmlformats.org/officeDocument/2006/relationships/hyperlink" Target="https://huggingface.co/spaces/lmsys/chatbot-arena-leaderboard" TargetMode="External"/><Relationship Id="rId4" Type="http://schemas.openxmlformats.org/officeDocument/2006/relationships/hyperlink" Target="https://huggingface.co/spaces/HuggingFaceH4/open_llm_leaderboard" TargetMode="External"/><Relationship Id="rId9" Type="http://schemas.openxmlformats.org/officeDocument/2006/relationships/hyperlink" Target="https://docs.llamaindex.ai/en/latest/module_guides/models/llms.html#open-source-llms" TargetMode="Externa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gblazex/status/1746295870792847562?t=iVWn6Dak9g-Ei-XSbI6BXw" TargetMode="Externa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"/>
          <p:cNvSpPr txBox="1">
            <a:spLocks noGrp="1"/>
          </p:cNvSpPr>
          <p:nvPr>
            <p:ph type="ctrTitle"/>
          </p:nvPr>
        </p:nvSpPr>
        <p:spPr>
          <a:xfrm>
            <a:off x="211200" y="111550"/>
            <a:ext cx="8810100" cy="344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Aligning LLMs with Direct Preference Optimization</a:t>
            </a:r>
            <a:endParaRPr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endParaRPr sz="12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5" name="Google Shape;55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  <p:pic>
        <p:nvPicPr>
          <p:cNvPr id="56" name="Google Shape;56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0975" y="2571750"/>
            <a:ext cx="1982859" cy="230050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"/>
          <p:cNvSpPr txBox="1"/>
          <p:nvPr/>
        </p:nvSpPr>
        <p:spPr>
          <a:xfrm>
            <a:off x="2081250" y="4191250"/>
            <a:ext cx="5070000" cy="6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>
                <a:solidFill>
                  <a:srgbClr val="FFD21E"/>
                </a:solidFill>
                <a:latin typeface="Roboto Mono"/>
                <a:ea typeface="Roboto Mono"/>
                <a:cs typeface="Roboto Mono"/>
                <a:sym typeface="Roboto Mono"/>
              </a:rPr>
              <a:t>Lewis Tunstall &amp; Edward Beeching</a:t>
            </a:r>
            <a:endParaRPr sz="1500">
              <a:solidFill>
                <a:srgbClr val="FFD21E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>
                <a:solidFill>
                  <a:srgbClr val="FFD21E"/>
                </a:solidFill>
                <a:latin typeface="Roboto Mono"/>
                <a:ea typeface="Roboto Mono"/>
                <a:cs typeface="Roboto Mono"/>
                <a:sym typeface="Roboto Mono"/>
              </a:rPr>
              <a:t>H</a:t>
            </a:r>
            <a:r>
              <a:rPr lang="en" sz="1500" b="0" i="0" u="none" strike="noStrike" cap="none">
                <a:solidFill>
                  <a:srgbClr val="FFD21E"/>
                </a:solidFill>
                <a:latin typeface="Roboto Mono"/>
                <a:ea typeface="Roboto Mono"/>
                <a:cs typeface="Roboto Mono"/>
                <a:sym typeface="Roboto Mono"/>
              </a:rPr>
              <a:t>ugging Face</a:t>
            </a:r>
            <a:endParaRPr sz="1500" b="0" i="0" u="none" strike="noStrike" cap="none">
              <a:solidFill>
                <a:srgbClr val="FFD21E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b67c4de1ca_1_29"/>
          <p:cNvSpPr txBox="1">
            <a:spLocks noGrp="1"/>
          </p:cNvSpPr>
          <p:nvPr>
            <p:ph type="title"/>
          </p:nvPr>
        </p:nvSpPr>
        <p:spPr>
          <a:xfrm>
            <a:off x="311700" y="180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RLHF - the OG of LLM alignment</a:t>
            </a:r>
            <a:endParaRPr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4" name="Google Shape;174;g2b67c4de1ca_1_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pic>
        <p:nvPicPr>
          <p:cNvPr id="175" name="Google Shape;175;g2b67c4de1ca_1_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35000" y="181275"/>
            <a:ext cx="548700" cy="54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g2b67c4de1ca_1_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6675" y="1121800"/>
            <a:ext cx="6220800" cy="3791100"/>
          </a:xfrm>
          <a:prstGeom prst="roundRect">
            <a:avLst>
              <a:gd name="adj" fmla="val 2658"/>
            </a:avLst>
          </a:prstGeom>
          <a:noFill/>
          <a:ln>
            <a:noFill/>
          </a:ln>
        </p:spPr>
      </p:pic>
      <p:sp>
        <p:nvSpPr>
          <p:cNvPr id="177" name="Google Shape;177;g2b67c4de1ca_1_29"/>
          <p:cNvSpPr txBox="1"/>
          <p:nvPr/>
        </p:nvSpPr>
        <p:spPr>
          <a:xfrm>
            <a:off x="7094825" y="4358800"/>
            <a:ext cx="1642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Stiennon et al (2020)</a:t>
            </a:r>
            <a:endParaRPr sz="1200">
              <a:solidFill>
                <a:schemeClr val="dk2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Ouyang et al (2022)</a:t>
            </a:r>
            <a:endParaRPr sz="12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b67c4de1ca_1_38"/>
          <p:cNvSpPr txBox="1">
            <a:spLocks noGrp="1"/>
          </p:cNvSpPr>
          <p:nvPr>
            <p:ph type="title"/>
          </p:nvPr>
        </p:nvSpPr>
        <p:spPr>
          <a:xfrm>
            <a:off x="311700" y="180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RLHF - the OG of LLM alignment</a:t>
            </a:r>
            <a:endParaRPr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3" name="Google Shape;183;g2b67c4de1ca_1_3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pic>
        <p:nvPicPr>
          <p:cNvPr id="184" name="Google Shape;184;g2b67c4de1ca_1_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35000" y="181275"/>
            <a:ext cx="548700" cy="54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g2b67c4de1ca_1_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0875" y="1345376"/>
            <a:ext cx="7563601" cy="731950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g2b67c4de1ca_1_38"/>
          <p:cNvSpPr txBox="1"/>
          <p:nvPr/>
        </p:nvSpPr>
        <p:spPr>
          <a:xfrm>
            <a:off x="410875" y="3127850"/>
            <a:ext cx="63741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D21E"/>
                </a:solidFill>
              </a:rPr>
              <a:t>Various challenges</a:t>
            </a:r>
            <a:endParaRPr sz="1800">
              <a:solidFill>
                <a:srgbClr val="FFD21E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D21E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FD21E"/>
              </a:buClr>
              <a:buSzPts val="1800"/>
              <a:buChar char="-"/>
            </a:pPr>
            <a:r>
              <a:rPr lang="en" sz="1800">
                <a:solidFill>
                  <a:srgbClr val="FFD21E"/>
                </a:solidFill>
              </a:rPr>
              <a:t>RL notoriously unstable, many hparams</a:t>
            </a:r>
            <a:endParaRPr sz="1800">
              <a:solidFill>
                <a:srgbClr val="FFD21E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FD21E"/>
              </a:buClr>
              <a:buSzPts val="1800"/>
              <a:buChar char="-"/>
            </a:pPr>
            <a:r>
              <a:rPr lang="en" sz="1800">
                <a:solidFill>
                  <a:srgbClr val="FFD21E"/>
                </a:solidFill>
              </a:rPr>
              <a:t>Need a separate RM ⇒ 3 LLMs to juggle 😱</a:t>
            </a:r>
            <a:endParaRPr sz="1800">
              <a:solidFill>
                <a:srgbClr val="FFD21E"/>
              </a:solidFill>
            </a:endParaRPr>
          </a:p>
        </p:txBody>
      </p:sp>
      <p:pic>
        <p:nvPicPr>
          <p:cNvPr id="187" name="Google Shape;187;g2b67c4de1ca_1_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11321" y="3191700"/>
            <a:ext cx="2546255" cy="1103375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g2b67c4de1ca_1_38"/>
          <p:cNvSpPr/>
          <p:nvPr/>
        </p:nvSpPr>
        <p:spPr>
          <a:xfrm>
            <a:off x="2908475" y="1423675"/>
            <a:ext cx="1178400" cy="4878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CFE2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g2b67c4de1ca_1_38"/>
          <p:cNvSpPr/>
          <p:nvPr/>
        </p:nvSpPr>
        <p:spPr>
          <a:xfrm>
            <a:off x="4396100" y="1423675"/>
            <a:ext cx="3488100" cy="4878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CE5C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g2b67c4de1ca_1_38"/>
          <p:cNvSpPr txBox="1"/>
          <p:nvPr/>
        </p:nvSpPr>
        <p:spPr>
          <a:xfrm>
            <a:off x="2931725" y="2102875"/>
            <a:ext cx="1131900" cy="5541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maximise </a:t>
            </a:r>
            <a:endParaRPr sz="1200">
              <a:solidFill>
                <a:schemeClr val="dk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rewards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191" name="Google Shape;191;g2b67c4de1ca_1_38"/>
          <p:cNvSpPr txBox="1"/>
          <p:nvPr/>
        </p:nvSpPr>
        <p:spPr>
          <a:xfrm>
            <a:off x="4396100" y="2102875"/>
            <a:ext cx="3488100" cy="554100"/>
          </a:xfrm>
          <a:prstGeom prst="rect">
            <a:avLst/>
          </a:prstGeom>
          <a:solidFill>
            <a:srgbClr val="FCE5CD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use KL-divergence penalty to prevent</a:t>
            </a:r>
            <a:endParaRPr sz="1200">
              <a:solidFill>
                <a:schemeClr val="dk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</a:rPr>
              <a:t>reward hacking</a:t>
            </a:r>
            <a:r>
              <a:rPr lang="en" sz="1200">
                <a:solidFill>
                  <a:schemeClr val="dk2"/>
                </a:solidFill>
              </a:rPr>
              <a:t> (controlled by β)</a:t>
            </a:r>
            <a:endParaRPr sz="12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b67c4de1ca_1_126"/>
          <p:cNvSpPr txBox="1">
            <a:spLocks noGrp="1"/>
          </p:cNvSpPr>
          <p:nvPr>
            <p:ph type="title"/>
          </p:nvPr>
        </p:nvSpPr>
        <p:spPr>
          <a:xfrm>
            <a:off x="311700" y="180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Direct Preference Optimization</a:t>
            </a:r>
            <a:endParaRPr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7" name="Google Shape;197;g2b67c4de1ca_1_1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pic>
        <p:nvPicPr>
          <p:cNvPr id="198" name="Google Shape;198;g2b67c4de1ca_1_1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35000" y="181275"/>
            <a:ext cx="548700" cy="54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g2b67c4de1ca_1_1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98646" y="1323423"/>
            <a:ext cx="6946800" cy="10236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sp>
        <p:nvSpPr>
          <p:cNvPr id="200" name="Google Shape;200;g2b67c4de1ca_1_126"/>
          <p:cNvSpPr txBox="1"/>
          <p:nvPr/>
        </p:nvSpPr>
        <p:spPr>
          <a:xfrm>
            <a:off x="5822700" y="4358775"/>
            <a:ext cx="2920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Rafailov et al (2023)</a:t>
            </a:r>
            <a:endParaRPr sz="1200">
              <a:solidFill>
                <a:schemeClr val="dk2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b67c4de1ca_1_181"/>
          <p:cNvSpPr txBox="1">
            <a:spLocks noGrp="1"/>
          </p:cNvSpPr>
          <p:nvPr>
            <p:ph type="title"/>
          </p:nvPr>
        </p:nvSpPr>
        <p:spPr>
          <a:xfrm>
            <a:off x="311700" y="180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Direct Preference Optimization</a:t>
            </a:r>
            <a:endParaRPr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06" name="Google Shape;206;g2b67c4de1ca_1_18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pic>
        <p:nvPicPr>
          <p:cNvPr id="207" name="Google Shape;207;g2b67c4de1ca_1_18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35000" y="181275"/>
            <a:ext cx="548700" cy="54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g2b67c4de1ca_1_181"/>
          <p:cNvPicPr preferRelativeResize="0"/>
          <p:nvPr/>
        </p:nvPicPr>
        <p:blipFill rotWithShape="1">
          <a:blip r:embed="rId4">
            <a:alphaModFix/>
          </a:blip>
          <a:srcRect r="73519"/>
          <a:stretch/>
        </p:blipFill>
        <p:spPr>
          <a:xfrm>
            <a:off x="1098647" y="1323425"/>
            <a:ext cx="1839600" cy="10236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sp>
        <p:nvSpPr>
          <p:cNvPr id="209" name="Google Shape;209;g2b67c4de1ca_1_181"/>
          <p:cNvSpPr txBox="1"/>
          <p:nvPr/>
        </p:nvSpPr>
        <p:spPr>
          <a:xfrm>
            <a:off x="836700" y="2647150"/>
            <a:ext cx="16662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D21E"/>
                </a:solidFill>
              </a:rPr>
              <a:t>good </a:t>
            </a:r>
            <a:endParaRPr sz="1200">
              <a:solidFill>
                <a:srgbClr val="FFD21E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D21E"/>
                </a:solidFill>
              </a:rPr>
              <a:t>response</a:t>
            </a:r>
            <a:endParaRPr sz="1200">
              <a:solidFill>
                <a:srgbClr val="FFD21E"/>
              </a:solidFill>
            </a:endParaRPr>
          </a:p>
        </p:txBody>
      </p:sp>
      <p:sp>
        <p:nvSpPr>
          <p:cNvPr id="210" name="Google Shape;210;g2b67c4de1ca_1_181"/>
          <p:cNvSpPr txBox="1"/>
          <p:nvPr/>
        </p:nvSpPr>
        <p:spPr>
          <a:xfrm>
            <a:off x="1842475" y="2647150"/>
            <a:ext cx="16662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D21E"/>
                </a:solidFill>
              </a:rPr>
              <a:t>bad </a:t>
            </a:r>
            <a:endParaRPr sz="1200">
              <a:solidFill>
                <a:srgbClr val="FFD21E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D21E"/>
                </a:solidFill>
              </a:rPr>
              <a:t>response</a:t>
            </a:r>
            <a:endParaRPr sz="1200">
              <a:solidFill>
                <a:srgbClr val="FFD21E"/>
              </a:solidFill>
            </a:endParaRPr>
          </a:p>
        </p:txBody>
      </p:sp>
      <p:cxnSp>
        <p:nvCxnSpPr>
          <p:cNvPr id="211" name="Google Shape;211;g2b67c4de1ca_1_181"/>
          <p:cNvCxnSpPr/>
          <p:nvPr/>
        </p:nvCxnSpPr>
        <p:spPr>
          <a:xfrm flipH="1">
            <a:off x="1783125" y="2219000"/>
            <a:ext cx="272700" cy="441300"/>
          </a:xfrm>
          <a:prstGeom prst="straightConnector1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2" name="Google Shape;212;g2b67c4de1ca_1_181"/>
          <p:cNvCxnSpPr>
            <a:endCxn id="210" idx="0"/>
          </p:cNvCxnSpPr>
          <p:nvPr/>
        </p:nvCxnSpPr>
        <p:spPr>
          <a:xfrm>
            <a:off x="2386675" y="2195650"/>
            <a:ext cx="288900" cy="451500"/>
          </a:xfrm>
          <a:prstGeom prst="straightConnector1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13" name="Google Shape;213;g2b67c4de1ca_1_181"/>
          <p:cNvSpPr txBox="1"/>
          <p:nvPr/>
        </p:nvSpPr>
        <p:spPr>
          <a:xfrm>
            <a:off x="5822700" y="4358775"/>
            <a:ext cx="2920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Rafailov et al (2023)</a:t>
            </a:r>
            <a:endParaRPr sz="1200">
              <a:solidFill>
                <a:schemeClr val="dk2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AIF + DPO: Distilling Zephyr and friends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214" name="Google Shape;214;g2b67c4de1ca_1_181"/>
          <p:cNvSpPr txBox="1"/>
          <p:nvPr/>
        </p:nvSpPr>
        <p:spPr>
          <a:xfrm>
            <a:off x="431825" y="3339450"/>
            <a:ext cx="3423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D21E"/>
                </a:solidFill>
              </a:rPr>
              <a:t>(Is pineapple on pizza a crime?, No, Yes)</a:t>
            </a:r>
            <a:endParaRPr sz="1200">
              <a:solidFill>
                <a:srgbClr val="FFD21E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2b67c4de1ca_1_200"/>
          <p:cNvSpPr txBox="1">
            <a:spLocks noGrp="1"/>
          </p:cNvSpPr>
          <p:nvPr>
            <p:ph type="title"/>
          </p:nvPr>
        </p:nvSpPr>
        <p:spPr>
          <a:xfrm>
            <a:off x="311700" y="180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Direct Preference Optimization</a:t>
            </a:r>
            <a:endParaRPr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20" name="Google Shape;220;g2b67c4de1ca_1_20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pic>
        <p:nvPicPr>
          <p:cNvPr id="221" name="Google Shape;221;g2b67c4de1ca_1_20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35000" y="181275"/>
            <a:ext cx="548700" cy="54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g2b67c4de1ca_1_200"/>
          <p:cNvPicPr preferRelativeResize="0"/>
          <p:nvPr/>
        </p:nvPicPr>
        <p:blipFill rotWithShape="1">
          <a:blip r:embed="rId4">
            <a:alphaModFix/>
          </a:blip>
          <a:srcRect l="41024" r="34989"/>
          <a:stretch/>
        </p:blipFill>
        <p:spPr>
          <a:xfrm>
            <a:off x="3948326" y="1323425"/>
            <a:ext cx="1666200" cy="10236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sp>
        <p:nvSpPr>
          <p:cNvPr id="223" name="Google Shape;223;g2b67c4de1ca_1_200"/>
          <p:cNvSpPr txBox="1"/>
          <p:nvPr/>
        </p:nvSpPr>
        <p:spPr>
          <a:xfrm>
            <a:off x="5660900" y="1329550"/>
            <a:ext cx="16662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D21E"/>
                </a:solidFill>
              </a:rPr>
              <a:t>model we’re optimising</a:t>
            </a:r>
            <a:endParaRPr sz="1200">
              <a:solidFill>
                <a:srgbClr val="FFD21E"/>
              </a:solidFill>
            </a:endParaRPr>
          </a:p>
        </p:txBody>
      </p:sp>
      <p:sp>
        <p:nvSpPr>
          <p:cNvPr id="224" name="Google Shape;224;g2b67c4de1ca_1_200"/>
          <p:cNvSpPr txBox="1"/>
          <p:nvPr/>
        </p:nvSpPr>
        <p:spPr>
          <a:xfrm>
            <a:off x="3270600" y="2659575"/>
            <a:ext cx="16662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D21E"/>
                </a:solidFill>
              </a:rPr>
              <a:t>reference </a:t>
            </a:r>
            <a:endParaRPr sz="1200">
              <a:solidFill>
                <a:srgbClr val="FFD21E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D21E"/>
                </a:solidFill>
              </a:rPr>
              <a:t>model (SFT)</a:t>
            </a:r>
            <a:endParaRPr sz="1200">
              <a:solidFill>
                <a:srgbClr val="FFD21E"/>
              </a:solidFill>
            </a:endParaRPr>
          </a:p>
        </p:txBody>
      </p:sp>
      <p:sp>
        <p:nvSpPr>
          <p:cNvPr id="225" name="Google Shape;225;g2b67c4de1ca_1_200"/>
          <p:cNvSpPr txBox="1"/>
          <p:nvPr/>
        </p:nvSpPr>
        <p:spPr>
          <a:xfrm>
            <a:off x="5822700" y="4358775"/>
            <a:ext cx="2920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Rafailov et al (2023)</a:t>
            </a:r>
            <a:endParaRPr sz="1200">
              <a:solidFill>
                <a:schemeClr val="dk2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AIF + DPO: Distilling Zephyr and friends</a:t>
            </a:r>
            <a:endParaRPr sz="1200">
              <a:solidFill>
                <a:schemeClr val="dk2"/>
              </a:solidFill>
            </a:endParaRPr>
          </a:p>
        </p:txBody>
      </p:sp>
      <p:cxnSp>
        <p:nvCxnSpPr>
          <p:cNvPr id="226" name="Google Shape;226;g2b67c4de1ca_1_200"/>
          <p:cNvCxnSpPr/>
          <p:nvPr/>
        </p:nvCxnSpPr>
        <p:spPr>
          <a:xfrm rot="10800000" flipH="1">
            <a:off x="5529025" y="1603750"/>
            <a:ext cx="435300" cy="5700"/>
          </a:xfrm>
          <a:prstGeom prst="straightConnector1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7" name="Google Shape;227;g2b67c4de1ca_1_200"/>
          <p:cNvCxnSpPr/>
          <p:nvPr/>
        </p:nvCxnSpPr>
        <p:spPr>
          <a:xfrm flipH="1">
            <a:off x="4341700" y="2222600"/>
            <a:ext cx="232200" cy="394200"/>
          </a:xfrm>
          <a:prstGeom prst="straightConnector1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8" name="Google Shape;228;g2b67c4de1ca_1_200"/>
          <p:cNvCxnSpPr/>
          <p:nvPr/>
        </p:nvCxnSpPr>
        <p:spPr>
          <a:xfrm>
            <a:off x="5163075" y="2213900"/>
            <a:ext cx="236700" cy="411600"/>
          </a:xfrm>
          <a:prstGeom prst="straightConnector1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29" name="Google Shape;229;g2b67c4de1ca_1_200"/>
          <p:cNvSpPr txBox="1"/>
          <p:nvPr/>
        </p:nvSpPr>
        <p:spPr>
          <a:xfrm>
            <a:off x="4572000" y="2707063"/>
            <a:ext cx="16662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D21E"/>
                </a:solidFill>
              </a:rPr>
              <a:t>good </a:t>
            </a:r>
            <a:endParaRPr sz="1200">
              <a:solidFill>
                <a:srgbClr val="FFD21E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D21E"/>
                </a:solidFill>
              </a:rPr>
              <a:t>response</a:t>
            </a:r>
            <a:endParaRPr sz="1200">
              <a:solidFill>
                <a:srgbClr val="FFD21E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2b67c4de1ca_1_215"/>
          <p:cNvSpPr txBox="1">
            <a:spLocks noGrp="1"/>
          </p:cNvSpPr>
          <p:nvPr>
            <p:ph type="title"/>
          </p:nvPr>
        </p:nvSpPr>
        <p:spPr>
          <a:xfrm>
            <a:off x="311700" y="180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Direct Preference Optimization</a:t>
            </a:r>
            <a:endParaRPr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35" name="Google Shape;235;g2b67c4de1ca_1_2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pic>
        <p:nvPicPr>
          <p:cNvPr id="236" name="Google Shape;236;g2b67c4de1ca_1_2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35000" y="181275"/>
            <a:ext cx="548700" cy="54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g2b67c4de1ca_1_215"/>
          <p:cNvPicPr preferRelativeResize="0"/>
          <p:nvPr/>
        </p:nvPicPr>
        <p:blipFill rotWithShape="1">
          <a:blip r:embed="rId4">
            <a:alphaModFix/>
          </a:blip>
          <a:srcRect l="71863" r="5320"/>
          <a:stretch/>
        </p:blipFill>
        <p:spPr>
          <a:xfrm>
            <a:off x="6090525" y="1323425"/>
            <a:ext cx="1584900" cy="10236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sp>
        <p:nvSpPr>
          <p:cNvPr id="238" name="Google Shape;238;g2b67c4de1ca_1_215"/>
          <p:cNvSpPr txBox="1"/>
          <p:nvPr/>
        </p:nvSpPr>
        <p:spPr>
          <a:xfrm>
            <a:off x="7779850" y="1329550"/>
            <a:ext cx="16662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D21E"/>
                </a:solidFill>
              </a:rPr>
              <a:t>model we’re optimising</a:t>
            </a:r>
            <a:endParaRPr sz="1200">
              <a:solidFill>
                <a:srgbClr val="FFD21E"/>
              </a:solidFill>
            </a:endParaRPr>
          </a:p>
        </p:txBody>
      </p:sp>
      <p:sp>
        <p:nvSpPr>
          <p:cNvPr id="239" name="Google Shape;239;g2b67c4de1ca_1_215"/>
          <p:cNvSpPr txBox="1"/>
          <p:nvPr/>
        </p:nvSpPr>
        <p:spPr>
          <a:xfrm>
            <a:off x="5441775" y="2717650"/>
            <a:ext cx="16662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D21E"/>
                </a:solidFill>
              </a:rPr>
              <a:t>reference </a:t>
            </a:r>
            <a:endParaRPr sz="1200">
              <a:solidFill>
                <a:srgbClr val="FFD21E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D21E"/>
                </a:solidFill>
              </a:rPr>
              <a:t>model (SFT)</a:t>
            </a:r>
            <a:endParaRPr sz="1200">
              <a:solidFill>
                <a:srgbClr val="FFD21E"/>
              </a:solidFill>
            </a:endParaRPr>
          </a:p>
        </p:txBody>
      </p:sp>
      <p:sp>
        <p:nvSpPr>
          <p:cNvPr id="240" name="Google Shape;240;g2b67c4de1ca_1_215"/>
          <p:cNvSpPr txBox="1"/>
          <p:nvPr/>
        </p:nvSpPr>
        <p:spPr>
          <a:xfrm>
            <a:off x="5822700" y="4358775"/>
            <a:ext cx="2920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Rafailov et al (2023)</a:t>
            </a:r>
            <a:endParaRPr sz="1200">
              <a:solidFill>
                <a:schemeClr val="dk2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AIF + DPO: Distilling Zephyr and friends</a:t>
            </a:r>
            <a:endParaRPr sz="1200">
              <a:solidFill>
                <a:schemeClr val="dk2"/>
              </a:solidFill>
            </a:endParaRPr>
          </a:p>
        </p:txBody>
      </p:sp>
      <p:cxnSp>
        <p:nvCxnSpPr>
          <p:cNvPr id="241" name="Google Shape;241;g2b67c4de1ca_1_215"/>
          <p:cNvCxnSpPr/>
          <p:nvPr/>
        </p:nvCxnSpPr>
        <p:spPr>
          <a:xfrm rot="10800000" flipH="1">
            <a:off x="7636350" y="1603750"/>
            <a:ext cx="435300" cy="5700"/>
          </a:xfrm>
          <a:prstGeom prst="straightConnector1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42" name="Google Shape;242;g2b67c4de1ca_1_215"/>
          <p:cNvCxnSpPr/>
          <p:nvPr/>
        </p:nvCxnSpPr>
        <p:spPr>
          <a:xfrm flipH="1">
            <a:off x="6438825" y="2254550"/>
            <a:ext cx="299700" cy="417300"/>
          </a:xfrm>
          <a:prstGeom prst="straightConnector1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43" name="Google Shape;243;g2b67c4de1ca_1_215"/>
          <p:cNvCxnSpPr/>
          <p:nvPr/>
        </p:nvCxnSpPr>
        <p:spPr>
          <a:xfrm>
            <a:off x="7280600" y="2259625"/>
            <a:ext cx="191700" cy="377400"/>
          </a:xfrm>
          <a:prstGeom prst="straightConnector1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44" name="Google Shape;244;g2b67c4de1ca_1_215"/>
          <p:cNvSpPr txBox="1"/>
          <p:nvPr/>
        </p:nvSpPr>
        <p:spPr>
          <a:xfrm>
            <a:off x="6697175" y="2742325"/>
            <a:ext cx="16662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D21E"/>
                </a:solidFill>
              </a:rPr>
              <a:t>bad</a:t>
            </a:r>
            <a:endParaRPr sz="1200">
              <a:solidFill>
                <a:srgbClr val="FFD21E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D21E"/>
                </a:solidFill>
              </a:rPr>
              <a:t>response</a:t>
            </a:r>
            <a:endParaRPr sz="1200">
              <a:solidFill>
                <a:srgbClr val="FFD21E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2b67c4de1ca_1_232"/>
          <p:cNvSpPr txBox="1">
            <a:spLocks noGrp="1"/>
          </p:cNvSpPr>
          <p:nvPr>
            <p:ph type="title"/>
          </p:nvPr>
        </p:nvSpPr>
        <p:spPr>
          <a:xfrm>
            <a:off x="311700" y="180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Direct Preference Optimization</a:t>
            </a:r>
            <a:endParaRPr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50" name="Google Shape;250;g2b67c4de1ca_1_2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pic>
        <p:nvPicPr>
          <p:cNvPr id="251" name="Google Shape;251;g2b67c4de1ca_1_2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35000" y="181275"/>
            <a:ext cx="548700" cy="54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g2b67c4de1ca_1_2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98646" y="1323423"/>
            <a:ext cx="6946800" cy="10236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sp>
        <p:nvSpPr>
          <p:cNvPr id="253" name="Google Shape;253;g2b67c4de1ca_1_232"/>
          <p:cNvSpPr txBox="1"/>
          <p:nvPr/>
        </p:nvSpPr>
        <p:spPr>
          <a:xfrm>
            <a:off x="5822700" y="4358775"/>
            <a:ext cx="2920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Rafailov et al (2023)</a:t>
            </a:r>
            <a:endParaRPr sz="1200">
              <a:solidFill>
                <a:schemeClr val="dk2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2"/>
              </a:solidFill>
            </a:endParaRPr>
          </a:p>
        </p:txBody>
      </p:sp>
      <p:pic>
        <p:nvPicPr>
          <p:cNvPr id="254" name="Google Shape;254;g2b67c4de1ca_1_232"/>
          <p:cNvPicPr preferRelativeResize="0"/>
          <p:nvPr/>
        </p:nvPicPr>
        <p:blipFill rotWithShape="1">
          <a:blip r:embed="rId5">
            <a:alphaModFix/>
          </a:blip>
          <a:srcRect l="5454" t="11810" r="6424" b="11295"/>
          <a:stretch/>
        </p:blipFill>
        <p:spPr>
          <a:xfrm>
            <a:off x="1062400" y="2648600"/>
            <a:ext cx="4493400" cy="1916100"/>
          </a:xfrm>
          <a:prstGeom prst="roundRect">
            <a:avLst>
              <a:gd name="adj" fmla="val 4398"/>
            </a:avLst>
          </a:prstGeom>
          <a:noFill/>
          <a:ln>
            <a:noFill/>
          </a:ln>
        </p:spPr>
      </p:pic>
      <p:sp>
        <p:nvSpPr>
          <p:cNvPr id="255" name="Google Shape;255;g2b67c4de1ca_1_232"/>
          <p:cNvSpPr txBox="1"/>
          <p:nvPr/>
        </p:nvSpPr>
        <p:spPr>
          <a:xfrm>
            <a:off x="5663925" y="2648600"/>
            <a:ext cx="3480000" cy="18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D21E"/>
                </a:solidFill>
              </a:rPr>
              <a:t>Algorithm</a:t>
            </a:r>
            <a:endParaRPr sz="1800">
              <a:solidFill>
                <a:srgbClr val="FFD21E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FD21E"/>
              </a:buClr>
              <a:buSzPts val="1800"/>
              <a:buChar char="-"/>
            </a:pPr>
            <a:r>
              <a:rPr lang="en" sz="1800">
                <a:solidFill>
                  <a:srgbClr val="FFD21E"/>
                </a:solidFill>
              </a:rPr>
              <a:t>Sample good/bad response</a:t>
            </a:r>
            <a:endParaRPr sz="1800">
              <a:solidFill>
                <a:srgbClr val="FFD21E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FD21E"/>
              </a:buClr>
              <a:buSzPts val="1800"/>
              <a:buChar char="-"/>
            </a:pPr>
            <a:r>
              <a:rPr lang="en" sz="1800">
                <a:solidFill>
                  <a:srgbClr val="FFD21E"/>
                </a:solidFill>
              </a:rPr>
              <a:t>Run pairs through 2 models (active and reference)</a:t>
            </a:r>
            <a:endParaRPr sz="1800">
              <a:solidFill>
                <a:srgbClr val="FFD21E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FD21E"/>
              </a:buClr>
              <a:buSzPts val="1800"/>
              <a:buChar char="-"/>
            </a:pPr>
            <a:r>
              <a:rPr lang="en" sz="1800">
                <a:solidFill>
                  <a:srgbClr val="FFD21E"/>
                </a:solidFill>
              </a:rPr>
              <a:t>Backprop</a:t>
            </a:r>
            <a:endParaRPr sz="1800">
              <a:solidFill>
                <a:srgbClr val="FFD21E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FD21E"/>
              </a:buClr>
              <a:buSzPts val="1800"/>
              <a:buChar char="-"/>
            </a:pPr>
            <a:r>
              <a:rPr lang="en" sz="1800">
                <a:solidFill>
                  <a:srgbClr val="FFD21E"/>
                </a:solidFill>
              </a:rPr>
              <a:t>Profit 💪</a:t>
            </a:r>
            <a:endParaRPr sz="1800">
              <a:solidFill>
                <a:srgbClr val="FFD21E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2b67c4de1ca_2_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pic>
        <p:nvPicPr>
          <p:cNvPr id="261" name="Google Shape;261;g2b67c4de1ca_2_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35000" y="181275"/>
            <a:ext cx="548700" cy="54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g2b67c4de1ca_2_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7800" y="1171175"/>
            <a:ext cx="7659900" cy="1152000"/>
          </a:xfrm>
          <a:prstGeom prst="roundRect">
            <a:avLst>
              <a:gd name="adj" fmla="val 11812"/>
            </a:avLst>
          </a:prstGeom>
          <a:noFill/>
          <a:ln>
            <a:noFill/>
          </a:ln>
        </p:spPr>
      </p:pic>
      <p:pic>
        <p:nvPicPr>
          <p:cNvPr id="263" name="Google Shape;263;g2b67c4de1ca_2_19"/>
          <p:cNvPicPr preferRelativeResize="0"/>
          <p:nvPr/>
        </p:nvPicPr>
        <p:blipFill rotWithShape="1">
          <a:blip r:embed="rId5">
            <a:alphaModFix/>
          </a:blip>
          <a:srcRect b="5267"/>
          <a:stretch/>
        </p:blipFill>
        <p:spPr>
          <a:xfrm>
            <a:off x="2372225" y="2873075"/>
            <a:ext cx="1860600" cy="3618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sp>
        <p:nvSpPr>
          <p:cNvPr id="264" name="Google Shape;264;g2b67c4de1ca_2_19"/>
          <p:cNvSpPr txBox="1"/>
          <p:nvPr/>
        </p:nvSpPr>
        <p:spPr>
          <a:xfrm>
            <a:off x="2372225" y="3269800"/>
            <a:ext cx="1860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D21E"/>
                </a:solidFill>
              </a:rPr>
              <a:t>implicit reward from LM</a:t>
            </a:r>
            <a:endParaRPr sz="1200">
              <a:solidFill>
                <a:srgbClr val="FFD21E"/>
              </a:solidFill>
            </a:endParaRPr>
          </a:p>
        </p:txBody>
      </p:sp>
      <p:cxnSp>
        <p:nvCxnSpPr>
          <p:cNvPr id="265" name="Google Shape;265;g2b67c4de1ca_2_19"/>
          <p:cNvCxnSpPr/>
          <p:nvPr/>
        </p:nvCxnSpPr>
        <p:spPr>
          <a:xfrm rot="10800000">
            <a:off x="2735225" y="2277325"/>
            <a:ext cx="174000" cy="394500"/>
          </a:xfrm>
          <a:prstGeom prst="straightConnector1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66" name="Google Shape;266;g2b67c4de1ca_2_19"/>
          <p:cNvCxnSpPr/>
          <p:nvPr/>
        </p:nvCxnSpPr>
        <p:spPr>
          <a:xfrm rot="10800000" flipH="1">
            <a:off x="3391050" y="2259775"/>
            <a:ext cx="69600" cy="429600"/>
          </a:xfrm>
          <a:prstGeom prst="straightConnector1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267" name="Google Shape;267;g2b67c4de1ca_2_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8125" y="2873082"/>
            <a:ext cx="1860600" cy="1392300"/>
          </a:xfrm>
          <a:prstGeom prst="roundRect">
            <a:avLst>
              <a:gd name="adj" fmla="val 8940"/>
            </a:avLst>
          </a:prstGeom>
          <a:noFill/>
          <a:ln>
            <a:noFill/>
          </a:ln>
        </p:spPr>
      </p:pic>
      <p:pic>
        <p:nvPicPr>
          <p:cNvPr id="268" name="Google Shape;268;g2b67c4de1ca_2_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04525" y="2841300"/>
            <a:ext cx="3873772" cy="2035243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g2b67c4de1ca_2_19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What does the DPO update do?</a:t>
            </a:r>
            <a:endParaRPr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2b67c4de1ca_1_289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What does the DPO update do?</a:t>
            </a:r>
            <a:endParaRPr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75" name="Google Shape;275;g2b67c4de1ca_1_28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pic>
        <p:nvPicPr>
          <p:cNvPr id="276" name="Google Shape;276;g2b67c4de1ca_1_28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35000" y="181275"/>
            <a:ext cx="548700" cy="54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g2b67c4de1ca_1_2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7800" y="1171175"/>
            <a:ext cx="7659900" cy="1152000"/>
          </a:xfrm>
          <a:prstGeom prst="roundRect">
            <a:avLst>
              <a:gd name="adj" fmla="val 11812"/>
            </a:avLst>
          </a:prstGeom>
          <a:noFill/>
          <a:ln>
            <a:noFill/>
          </a:ln>
        </p:spPr>
      </p:pic>
      <p:pic>
        <p:nvPicPr>
          <p:cNvPr id="278" name="Google Shape;278;g2b67c4de1ca_1_289"/>
          <p:cNvPicPr preferRelativeResize="0"/>
          <p:nvPr/>
        </p:nvPicPr>
        <p:blipFill rotWithShape="1">
          <a:blip r:embed="rId5">
            <a:alphaModFix/>
          </a:blip>
          <a:srcRect b="5267"/>
          <a:stretch/>
        </p:blipFill>
        <p:spPr>
          <a:xfrm>
            <a:off x="2372225" y="2873075"/>
            <a:ext cx="1860600" cy="3618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sp>
        <p:nvSpPr>
          <p:cNvPr id="279" name="Google Shape;279;g2b67c4de1ca_1_289"/>
          <p:cNvSpPr txBox="1"/>
          <p:nvPr/>
        </p:nvSpPr>
        <p:spPr>
          <a:xfrm>
            <a:off x="2372225" y="3269800"/>
            <a:ext cx="1860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D21E"/>
                </a:solidFill>
              </a:rPr>
              <a:t>implicit reward from LM</a:t>
            </a:r>
            <a:endParaRPr sz="1200">
              <a:solidFill>
                <a:srgbClr val="FFD21E"/>
              </a:solidFill>
            </a:endParaRPr>
          </a:p>
        </p:txBody>
      </p:sp>
      <p:cxnSp>
        <p:nvCxnSpPr>
          <p:cNvPr id="280" name="Google Shape;280;g2b67c4de1ca_1_289"/>
          <p:cNvCxnSpPr/>
          <p:nvPr/>
        </p:nvCxnSpPr>
        <p:spPr>
          <a:xfrm rot="10800000">
            <a:off x="2735225" y="2277325"/>
            <a:ext cx="174000" cy="394500"/>
          </a:xfrm>
          <a:prstGeom prst="straightConnector1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81" name="Google Shape;281;g2b67c4de1ca_1_289"/>
          <p:cNvCxnSpPr/>
          <p:nvPr/>
        </p:nvCxnSpPr>
        <p:spPr>
          <a:xfrm rot="10800000" flipH="1">
            <a:off x="3391050" y="2259775"/>
            <a:ext cx="69600" cy="429600"/>
          </a:xfrm>
          <a:prstGeom prst="straightConnector1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282" name="Google Shape;282;g2b67c4de1ca_1_28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96475" y="2671824"/>
            <a:ext cx="2604180" cy="223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g2b67c4de1ca_1_28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58125" y="2873082"/>
            <a:ext cx="1860600" cy="1392300"/>
          </a:xfrm>
          <a:prstGeom prst="roundRect">
            <a:avLst>
              <a:gd name="adj" fmla="val 8940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2b67c4de1ca_1_304"/>
          <p:cNvSpPr txBox="1">
            <a:spLocks noGrp="1"/>
          </p:cNvSpPr>
          <p:nvPr>
            <p:ph type="title"/>
          </p:nvPr>
        </p:nvSpPr>
        <p:spPr>
          <a:xfrm>
            <a:off x="311700" y="180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Some examples</a:t>
            </a:r>
            <a:endParaRPr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89" name="Google Shape;289;g2b67c4de1ca_1_30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pic>
        <p:nvPicPr>
          <p:cNvPr id="290" name="Google Shape;290;g2b67c4de1ca_1_30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35000" y="181275"/>
            <a:ext cx="548700" cy="54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g2b67c4de1ca_1_3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2675" y="1304424"/>
            <a:ext cx="2367851" cy="79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g2b67c4de1ca_1_30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2675" y="2172547"/>
            <a:ext cx="3368399" cy="1798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g2b67c4de1ca_1_304"/>
          <p:cNvPicPr preferRelativeResize="0"/>
          <p:nvPr/>
        </p:nvPicPr>
        <p:blipFill rotWithShape="1">
          <a:blip r:embed="rId6">
            <a:alphaModFix/>
          </a:blip>
          <a:srcRect l="3409" r="17837"/>
          <a:stretch/>
        </p:blipFill>
        <p:spPr>
          <a:xfrm>
            <a:off x="11310200" y="3391825"/>
            <a:ext cx="1907313" cy="600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g2b67c4de1ca_1_30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554225" y="1242622"/>
            <a:ext cx="1361050" cy="8254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g2b67c4de1ca_1_304"/>
          <p:cNvPicPr preferRelativeResize="0"/>
          <p:nvPr/>
        </p:nvPicPr>
        <p:blipFill rotWithShape="1">
          <a:blip r:embed="rId8">
            <a:alphaModFix/>
          </a:blip>
          <a:srcRect b="6472"/>
          <a:stretch/>
        </p:blipFill>
        <p:spPr>
          <a:xfrm>
            <a:off x="4370250" y="485425"/>
            <a:ext cx="3451602" cy="2041250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g2b67c4de1ca_1_304"/>
          <p:cNvSpPr txBox="1"/>
          <p:nvPr/>
        </p:nvSpPr>
        <p:spPr>
          <a:xfrm>
            <a:off x="7100625" y="4631675"/>
            <a:ext cx="1642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Tunstall et al (2023)</a:t>
            </a:r>
            <a:endParaRPr sz="1200">
              <a:solidFill>
                <a:schemeClr val="dk2"/>
              </a:solidFill>
            </a:endParaRPr>
          </a:p>
        </p:txBody>
      </p:sp>
      <p:pic>
        <p:nvPicPr>
          <p:cNvPr id="297" name="Google Shape;297;g2b67c4de1ca_1_30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343388" y="2777875"/>
            <a:ext cx="3505324" cy="1293251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g2b67c4de1ca_1_304"/>
          <p:cNvSpPr txBox="1"/>
          <p:nvPr/>
        </p:nvSpPr>
        <p:spPr>
          <a:xfrm>
            <a:off x="7665200" y="1229000"/>
            <a:ext cx="16662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D21E"/>
                </a:solidFill>
              </a:rPr>
              <a:t>UltraChat</a:t>
            </a:r>
            <a:endParaRPr sz="1200">
              <a:solidFill>
                <a:srgbClr val="FFD21E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D21E"/>
                </a:solidFill>
              </a:rPr>
              <a:t>for SFT</a:t>
            </a:r>
            <a:endParaRPr sz="1200">
              <a:solidFill>
                <a:srgbClr val="FFD21E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D21E"/>
                </a:solidFill>
              </a:rPr>
              <a:t>Ding et al (2023)</a:t>
            </a:r>
            <a:endParaRPr sz="1200">
              <a:solidFill>
                <a:srgbClr val="FFD21E"/>
              </a:solidFill>
            </a:endParaRPr>
          </a:p>
        </p:txBody>
      </p:sp>
      <p:sp>
        <p:nvSpPr>
          <p:cNvPr id="299" name="Google Shape;299;g2b67c4de1ca_1_304"/>
          <p:cNvSpPr txBox="1"/>
          <p:nvPr/>
        </p:nvSpPr>
        <p:spPr>
          <a:xfrm>
            <a:off x="7665200" y="3119238"/>
            <a:ext cx="16662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D21E"/>
                </a:solidFill>
              </a:rPr>
              <a:t>UltraFeedback</a:t>
            </a:r>
            <a:endParaRPr sz="1200">
              <a:solidFill>
                <a:srgbClr val="FFD21E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D21E"/>
                </a:solidFill>
              </a:rPr>
              <a:t>for DPO</a:t>
            </a:r>
            <a:endParaRPr sz="1200">
              <a:solidFill>
                <a:srgbClr val="FFD21E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D21E"/>
                </a:solidFill>
              </a:rPr>
              <a:t>Cui et al (2023)</a:t>
            </a:r>
            <a:endParaRPr sz="1200">
              <a:solidFill>
                <a:srgbClr val="FFD21E"/>
              </a:solidFill>
            </a:endParaRPr>
          </a:p>
        </p:txBody>
      </p:sp>
      <p:sp>
        <p:nvSpPr>
          <p:cNvPr id="300" name="Google Shape;300;g2b67c4de1ca_1_304"/>
          <p:cNvSpPr txBox="1"/>
          <p:nvPr/>
        </p:nvSpPr>
        <p:spPr>
          <a:xfrm>
            <a:off x="1293775" y="4048950"/>
            <a:ext cx="1666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D21E"/>
                </a:solidFill>
              </a:rPr>
              <a:t>MT Bench</a:t>
            </a:r>
            <a:endParaRPr sz="1200">
              <a:solidFill>
                <a:srgbClr val="FFD21E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2b67c4de1ca_1_13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Why align?</a:t>
            </a:r>
            <a:endParaRPr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3" name="Google Shape;63;g2b67c4de1ca_1_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pic>
        <p:nvPicPr>
          <p:cNvPr id="64" name="Google Shape;64;g2b67c4de1ca_1_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35000" y="181275"/>
            <a:ext cx="548700" cy="5487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g2b67c4de1ca_1_13"/>
          <p:cNvSpPr/>
          <p:nvPr/>
        </p:nvSpPr>
        <p:spPr>
          <a:xfrm>
            <a:off x="439475" y="1257000"/>
            <a:ext cx="2472000" cy="778200"/>
          </a:xfrm>
          <a:prstGeom prst="roundRect">
            <a:avLst>
              <a:gd name="adj" fmla="val 16667"/>
            </a:avLst>
          </a:prstGeom>
          <a:solidFill>
            <a:srgbClr val="000000">
              <a:alpha val="0"/>
            </a:srgbClr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Pretraining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6" name="Google Shape;66;g2b67c4de1ca_1_13"/>
          <p:cNvSpPr txBox="1"/>
          <p:nvPr/>
        </p:nvSpPr>
        <p:spPr>
          <a:xfrm>
            <a:off x="4650800" y="1257000"/>
            <a:ext cx="3343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D21E"/>
                </a:solidFill>
              </a:rPr>
              <a:t>Is pineapple on pizza a crime?</a:t>
            </a:r>
            <a:endParaRPr sz="1800">
              <a:solidFill>
                <a:srgbClr val="FFD21E"/>
              </a:solidFill>
            </a:endParaRPr>
          </a:p>
        </p:txBody>
      </p:sp>
      <p:sp>
        <p:nvSpPr>
          <p:cNvPr id="67" name="Google Shape;67;g2b67c4de1ca_1_13"/>
          <p:cNvSpPr/>
          <p:nvPr/>
        </p:nvSpPr>
        <p:spPr>
          <a:xfrm>
            <a:off x="5086700" y="2393100"/>
            <a:ext cx="2472000" cy="778200"/>
          </a:xfrm>
          <a:prstGeom prst="roundRect">
            <a:avLst>
              <a:gd name="adj" fmla="val 16667"/>
            </a:avLst>
          </a:prstGeom>
          <a:solidFill>
            <a:srgbClr val="000000">
              <a:alpha val="0"/>
            </a:srgbClr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Base LLM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8" name="Google Shape;68;g2b67c4de1ca_1_13"/>
          <p:cNvSpPr txBox="1"/>
          <p:nvPr/>
        </p:nvSpPr>
        <p:spPr>
          <a:xfrm>
            <a:off x="4160300" y="3845700"/>
            <a:ext cx="43248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D21E"/>
                </a:solidFill>
              </a:rPr>
              <a:t>This is one of the many questions that will be answered at the Pizza Party …</a:t>
            </a:r>
            <a:endParaRPr sz="1800">
              <a:solidFill>
                <a:srgbClr val="FFD21E"/>
              </a:solidFill>
            </a:endParaRPr>
          </a:p>
        </p:txBody>
      </p:sp>
      <p:cxnSp>
        <p:nvCxnSpPr>
          <p:cNvPr id="69" name="Google Shape;69;g2b67c4de1ca_1_13"/>
          <p:cNvCxnSpPr/>
          <p:nvPr/>
        </p:nvCxnSpPr>
        <p:spPr>
          <a:xfrm>
            <a:off x="6322700" y="1836300"/>
            <a:ext cx="0" cy="357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0" name="Google Shape;70;g2b67c4de1ca_1_13"/>
          <p:cNvCxnSpPr/>
          <p:nvPr/>
        </p:nvCxnSpPr>
        <p:spPr>
          <a:xfrm>
            <a:off x="6322700" y="3370200"/>
            <a:ext cx="0" cy="357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2b67c4de1ca_1_242"/>
          <p:cNvSpPr txBox="1">
            <a:spLocks noGrp="1"/>
          </p:cNvSpPr>
          <p:nvPr>
            <p:ph type="title"/>
          </p:nvPr>
        </p:nvSpPr>
        <p:spPr>
          <a:xfrm>
            <a:off x="311700" y="180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Some examples</a:t>
            </a:r>
            <a:endParaRPr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06" name="Google Shape;306;g2b67c4de1ca_1_24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pic>
        <p:nvPicPr>
          <p:cNvPr id="307" name="Google Shape;307;g2b67c4de1ca_1_2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35000" y="181275"/>
            <a:ext cx="548700" cy="54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g2b67c4de1ca_1_2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60331" y="1495393"/>
            <a:ext cx="3316196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g2b67c4de1ca_1_2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10150" y="2395687"/>
            <a:ext cx="3310347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g2b67c4de1ca_1_2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20075" y="4303547"/>
            <a:ext cx="4241074" cy="600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g2b67c4de1ca_1_24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203801" y="3295978"/>
            <a:ext cx="4653273" cy="69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g2b67c4de1ca_1_242"/>
          <p:cNvPicPr preferRelativeResize="0"/>
          <p:nvPr/>
        </p:nvPicPr>
        <p:blipFill rotWithShape="1">
          <a:blip r:embed="rId8">
            <a:alphaModFix/>
          </a:blip>
          <a:srcRect l="3409" r="17837"/>
          <a:stretch/>
        </p:blipFill>
        <p:spPr>
          <a:xfrm>
            <a:off x="657475" y="1325125"/>
            <a:ext cx="2450852" cy="77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g2b67c4de1ca_1_24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95771" y="2968371"/>
            <a:ext cx="1807750" cy="1096375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g2b67c4de1ca_1_242"/>
          <p:cNvSpPr txBox="1"/>
          <p:nvPr/>
        </p:nvSpPr>
        <p:spPr>
          <a:xfrm>
            <a:off x="581050" y="2126100"/>
            <a:ext cx="2603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D21E"/>
                </a:solidFill>
              </a:rPr>
              <a:t>huggingface/trl</a:t>
            </a:r>
            <a:endParaRPr sz="1200">
              <a:solidFill>
                <a:srgbClr val="FFD21E"/>
              </a:solidFill>
            </a:endParaRPr>
          </a:p>
        </p:txBody>
      </p:sp>
      <p:sp>
        <p:nvSpPr>
          <p:cNvPr id="315" name="Google Shape;315;g2b67c4de1ca_1_242"/>
          <p:cNvSpPr txBox="1"/>
          <p:nvPr/>
        </p:nvSpPr>
        <p:spPr>
          <a:xfrm>
            <a:off x="238750" y="4159425"/>
            <a:ext cx="2946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D21E"/>
                </a:solidFill>
              </a:rPr>
              <a:t>OpenAccess-AI-Collective/axolotl</a:t>
            </a:r>
            <a:endParaRPr sz="1200">
              <a:solidFill>
                <a:srgbClr val="FFD21E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2b6e45d6096_1_0"/>
          <p:cNvSpPr txBox="1">
            <a:spLocks noGrp="1"/>
          </p:cNvSpPr>
          <p:nvPr>
            <p:ph type="title"/>
          </p:nvPr>
        </p:nvSpPr>
        <p:spPr>
          <a:xfrm>
            <a:off x="311700" y="180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Going beyond DPO</a:t>
            </a:r>
            <a:endParaRPr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21" name="Google Shape;321;g2b6e45d6096_1_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pic>
        <p:nvPicPr>
          <p:cNvPr id="322" name="Google Shape;322;g2b6e45d6096_1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35000" y="181275"/>
            <a:ext cx="548700" cy="548700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g2b6e45d6096_1_0"/>
          <p:cNvSpPr/>
          <p:nvPr/>
        </p:nvSpPr>
        <p:spPr>
          <a:xfrm>
            <a:off x="3336000" y="1111875"/>
            <a:ext cx="2472000" cy="778200"/>
          </a:xfrm>
          <a:prstGeom prst="roundRect">
            <a:avLst>
              <a:gd name="adj" fmla="val 16667"/>
            </a:avLst>
          </a:prstGeom>
          <a:solidFill>
            <a:srgbClr val="000000">
              <a:alpha val="0"/>
            </a:srgbClr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DPO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24" name="Google Shape;324;g2b6e45d6096_1_0"/>
          <p:cNvSpPr/>
          <p:nvPr/>
        </p:nvSpPr>
        <p:spPr>
          <a:xfrm>
            <a:off x="614775" y="2571750"/>
            <a:ext cx="2472000" cy="778200"/>
          </a:xfrm>
          <a:prstGeom prst="roundRect">
            <a:avLst>
              <a:gd name="adj" fmla="val 16667"/>
            </a:avLst>
          </a:prstGeom>
          <a:solidFill>
            <a:srgbClr val="000000">
              <a:alpha val="0"/>
            </a:srgbClr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IPO</a:t>
            </a:r>
            <a:endParaRPr sz="17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25" name="Google Shape;325;g2b6e45d6096_1_0"/>
          <p:cNvSpPr txBox="1"/>
          <p:nvPr/>
        </p:nvSpPr>
        <p:spPr>
          <a:xfrm>
            <a:off x="1029375" y="2928400"/>
            <a:ext cx="1642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Azar et al (2023)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326" name="Google Shape;326;g2b6e45d6096_1_0"/>
          <p:cNvSpPr txBox="1"/>
          <p:nvPr/>
        </p:nvSpPr>
        <p:spPr>
          <a:xfrm>
            <a:off x="643275" y="3418350"/>
            <a:ext cx="2415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D21E"/>
                </a:solidFill>
              </a:rPr>
              <a:t>Adds a regularisation term to prevent overfitting</a:t>
            </a:r>
            <a:endParaRPr sz="1200">
              <a:solidFill>
                <a:srgbClr val="FFD21E"/>
              </a:solidFill>
            </a:endParaRPr>
          </a:p>
        </p:txBody>
      </p:sp>
      <p:cxnSp>
        <p:nvCxnSpPr>
          <p:cNvPr id="327" name="Google Shape;327;g2b6e45d6096_1_0"/>
          <p:cNvCxnSpPr>
            <a:endCxn id="324" idx="0"/>
          </p:cNvCxnSpPr>
          <p:nvPr/>
        </p:nvCxnSpPr>
        <p:spPr>
          <a:xfrm flipH="1">
            <a:off x="1850775" y="1501950"/>
            <a:ext cx="1505400" cy="1069800"/>
          </a:xfrm>
          <a:prstGeom prst="curvedConnector2">
            <a:avLst/>
          </a:prstGeom>
          <a:noFill/>
          <a:ln w="38100" cap="flat" cmpd="sng">
            <a:solidFill>
              <a:srgbClr val="C9DAF8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8" name="Google Shape;328;g2b6e45d6096_1_0"/>
          <p:cNvSpPr/>
          <p:nvPr/>
        </p:nvSpPr>
        <p:spPr>
          <a:xfrm>
            <a:off x="3501475" y="2979575"/>
            <a:ext cx="2472000" cy="778200"/>
          </a:xfrm>
          <a:prstGeom prst="roundRect">
            <a:avLst>
              <a:gd name="adj" fmla="val 16667"/>
            </a:avLst>
          </a:prstGeom>
          <a:solidFill>
            <a:srgbClr val="000000">
              <a:alpha val="0"/>
            </a:srgbClr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KTO</a:t>
            </a:r>
            <a:endParaRPr sz="17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29" name="Google Shape;329;g2b6e45d6096_1_0"/>
          <p:cNvSpPr txBox="1"/>
          <p:nvPr/>
        </p:nvSpPr>
        <p:spPr>
          <a:xfrm>
            <a:off x="3787075" y="3349950"/>
            <a:ext cx="1900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Ethayarajh et al (2023)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330" name="Google Shape;330;g2b6e45d6096_1_0"/>
          <p:cNvSpPr txBox="1"/>
          <p:nvPr/>
        </p:nvSpPr>
        <p:spPr>
          <a:xfrm>
            <a:off x="3529975" y="3832000"/>
            <a:ext cx="2415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D21E"/>
                </a:solidFill>
              </a:rPr>
              <a:t>Dispenses with binary preferences altogether!</a:t>
            </a:r>
            <a:endParaRPr sz="1200">
              <a:solidFill>
                <a:srgbClr val="FFD21E"/>
              </a:solidFill>
            </a:endParaRPr>
          </a:p>
        </p:txBody>
      </p:sp>
      <p:cxnSp>
        <p:nvCxnSpPr>
          <p:cNvPr id="331" name="Google Shape;331;g2b6e45d6096_1_0"/>
          <p:cNvCxnSpPr>
            <a:stCxn id="323" idx="2"/>
            <a:endCxn id="328" idx="0"/>
          </p:cNvCxnSpPr>
          <p:nvPr/>
        </p:nvCxnSpPr>
        <p:spPr>
          <a:xfrm rot="-5400000" flipH="1">
            <a:off x="4110000" y="2352075"/>
            <a:ext cx="1089600" cy="165600"/>
          </a:xfrm>
          <a:prstGeom prst="curvedConnector3">
            <a:avLst>
              <a:gd name="adj1" fmla="val 49995"/>
            </a:avLst>
          </a:prstGeom>
          <a:noFill/>
          <a:ln w="38100" cap="flat" cmpd="sng">
            <a:solidFill>
              <a:srgbClr val="C9DAF8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2" name="Google Shape;332;g2b6e45d6096_1_0"/>
          <p:cNvSpPr/>
          <p:nvPr/>
        </p:nvSpPr>
        <p:spPr>
          <a:xfrm>
            <a:off x="6330125" y="2307625"/>
            <a:ext cx="2472000" cy="778200"/>
          </a:xfrm>
          <a:prstGeom prst="roundRect">
            <a:avLst>
              <a:gd name="adj" fmla="val 16667"/>
            </a:avLst>
          </a:prstGeom>
          <a:solidFill>
            <a:srgbClr val="000000">
              <a:alpha val="0"/>
            </a:srgbClr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Iterative DPO</a:t>
            </a:r>
            <a:endParaRPr sz="17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33" name="Google Shape;333;g2b6e45d6096_1_0"/>
          <p:cNvSpPr txBox="1"/>
          <p:nvPr/>
        </p:nvSpPr>
        <p:spPr>
          <a:xfrm>
            <a:off x="6744725" y="2664275"/>
            <a:ext cx="1642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Snorkel (2023)</a:t>
            </a:r>
            <a:endParaRPr sz="1200">
              <a:solidFill>
                <a:schemeClr val="dk2"/>
              </a:solidFill>
            </a:endParaRPr>
          </a:p>
        </p:txBody>
      </p:sp>
      <p:cxnSp>
        <p:nvCxnSpPr>
          <p:cNvPr id="334" name="Google Shape;334;g2b6e45d6096_1_0"/>
          <p:cNvCxnSpPr>
            <a:stCxn id="323" idx="3"/>
            <a:endCxn id="332" idx="0"/>
          </p:cNvCxnSpPr>
          <p:nvPr/>
        </p:nvCxnSpPr>
        <p:spPr>
          <a:xfrm>
            <a:off x="5808000" y="1500975"/>
            <a:ext cx="1758000" cy="806700"/>
          </a:xfrm>
          <a:prstGeom prst="curvedConnector2">
            <a:avLst/>
          </a:prstGeom>
          <a:noFill/>
          <a:ln w="38100" cap="flat" cmpd="sng">
            <a:solidFill>
              <a:srgbClr val="C9DAF8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5" name="Google Shape;335;g2b6e45d6096_1_0"/>
          <p:cNvSpPr txBox="1"/>
          <p:nvPr/>
        </p:nvSpPr>
        <p:spPr>
          <a:xfrm>
            <a:off x="6358625" y="3151425"/>
            <a:ext cx="2415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D21E"/>
                </a:solidFill>
              </a:rPr>
              <a:t>Combines rejection sampling with DPO</a:t>
            </a:r>
            <a:endParaRPr sz="1200">
              <a:solidFill>
                <a:srgbClr val="FFD21E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2b6e45d6096_0_49"/>
          <p:cNvSpPr txBox="1">
            <a:spLocks noGrp="1"/>
          </p:cNvSpPr>
          <p:nvPr>
            <p:ph type="title"/>
          </p:nvPr>
        </p:nvSpPr>
        <p:spPr>
          <a:xfrm>
            <a:off x="2983950" y="2229250"/>
            <a:ext cx="3176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🙋 Questions?</a:t>
            </a:r>
            <a:endParaRPr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41" name="Google Shape;341;g2b6e45d6096_0_4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pic>
        <p:nvPicPr>
          <p:cNvPr id="342" name="Google Shape;342;g2b6e45d6096_0_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35000" y="181275"/>
            <a:ext cx="548700" cy="54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2b491a9182d_0_1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Training and Aligning a Chatbot</a:t>
            </a:r>
            <a:endParaRPr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48" name="Google Shape;348;g2b491a9182d_0_1"/>
          <p:cNvSpPr txBox="1">
            <a:spLocks noGrp="1"/>
          </p:cNvSpPr>
          <p:nvPr>
            <p:ph type="body" idx="1"/>
          </p:nvPr>
        </p:nvSpPr>
        <p:spPr>
          <a:xfrm>
            <a:off x="3313325" y="1074000"/>
            <a:ext cx="5742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7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Roboto Mono"/>
              <a:buChar char="●"/>
            </a:pPr>
            <a:r>
              <a:rPr lang="en" sz="17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Practical dive into SFT and DPO</a:t>
            </a:r>
            <a:endParaRPr sz="17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Roboto Mono"/>
              <a:buChar char="●"/>
            </a:pPr>
            <a:r>
              <a:rPr lang="en" sz="17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Introduce Chat Templates for formatting dialogue data</a:t>
            </a:r>
            <a:endParaRPr sz="17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Roboto Mono"/>
              <a:buChar char="●"/>
            </a:pPr>
            <a:r>
              <a:rPr lang="en" sz="17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Links for SFT and DPO datasets</a:t>
            </a:r>
            <a:endParaRPr sz="17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Roboto Mono"/>
              <a:buChar char="●"/>
            </a:pPr>
            <a:r>
              <a:rPr lang="en" sz="17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Metrics </a:t>
            </a:r>
            <a:endParaRPr sz="17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Roboto Mono"/>
              <a:buChar char="●"/>
            </a:pPr>
            <a:r>
              <a:rPr lang="en" sz="17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Model Evaluation</a:t>
            </a:r>
            <a:endParaRPr sz="17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49" name="Google Shape;349;g2b491a9182d_0_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pic>
        <p:nvPicPr>
          <p:cNvPr id="350" name="Google Shape;350;g2b491a9182d_0_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35000" y="181275"/>
            <a:ext cx="548700" cy="54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1" name="Google Shape;351;g2b491a9182d_0_1"/>
          <p:cNvCxnSpPr>
            <a:stCxn id="352" idx="2"/>
          </p:cNvCxnSpPr>
          <p:nvPr/>
        </p:nvCxnSpPr>
        <p:spPr>
          <a:xfrm>
            <a:off x="1675475" y="2035200"/>
            <a:ext cx="0" cy="357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52" name="Google Shape;352;g2b491a9182d_0_1"/>
          <p:cNvSpPr/>
          <p:nvPr/>
        </p:nvSpPr>
        <p:spPr>
          <a:xfrm>
            <a:off x="439475" y="1257000"/>
            <a:ext cx="2472000" cy="778200"/>
          </a:xfrm>
          <a:prstGeom prst="roundRect">
            <a:avLst>
              <a:gd name="adj" fmla="val 16667"/>
            </a:avLst>
          </a:prstGeom>
          <a:solidFill>
            <a:srgbClr val="000000">
              <a:alpha val="0"/>
            </a:srgbClr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Pretraining</a:t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353" name="Google Shape;353;g2b491a9182d_0_1"/>
          <p:cNvCxnSpPr/>
          <p:nvPr/>
        </p:nvCxnSpPr>
        <p:spPr>
          <a:xfrm>
            <a:off x="1675475" y="3171325"/>
            <a:ext cx="0" cy="357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54" name="Google Shape;354;g2b491a9182d_0_1"/>
          <p:cNvSpPr/>
          <p:nvPr/>
        </p:nvSpPr>
        <p:spPr>
          <a:xfrm>
            <a:off x="439475" y="2393100"/>
            <a:ext cx="2472000" cy="7782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Supervised fine-tuning</a:t>
            </a:r>
            <a:endParaRPr sz="1700">
              <a:solidFill>
                <a:schemeClr val="accen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55" name="Google Shape;355;g2b491a9182d_0_1"/>
          <p:cNvSpPr/>
          <p:nvPr/>
        </p:nvSpPr>
        <p:spPr>
          <a:xfrm>
            <a:off x="439475" y="3529250"/>
            <a:ext cx="2472000" cy="7782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Alignment</a:t>
            </a:r>
            <a:endParaRPr sz="1700">
              <a:solidFill>
                <a:schemeClr val="accen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2b491a9182d_0_113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Annotated SFT &amp; DPO</a:t>
            </a:r>
            <a:endParaRPr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61" name="Google Shape;361;g2b491a9182d_0_1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748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9D00"/>
                </a:solidFill>
                <a:latin typeface="Roboto Mono"/>
                <a:ea typeface="Roboto Mono"/>
                <a:cs typeface="Roboto Mono"/>
                <a:sym typeface="Roboto Mono"/>
              </a:rPr>
              <a:t>Notebooks</a:t>
            </a:r>
            <a:r>
              <a:rPr lang="en" sz="17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: (runs on colab)</a:t>
            </a:r>
            <a:endParaRPr sz="17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Roboto Mono"/>
              <a:buChar char="●"/>
            </a:pPr>
            <a:r>
              <a:rPr lang="en" sz="1700" u="sng">
                <a:solidFill>
                  <a:schemeClr val="hlink"/>
                </a:solidFill>
                <a:latin typeface="Roboto Mono"/>
                <a:ea typeface="Roboto Mono"/>
                <a:cs typeface="Roboto Mono"/>
                <a:sym typeface="Roboto Mono"/>
                <a:hlinkClick r:id="rId3"/>
              </a:rPr>
              <a:t>Annotated SFT</a:t>
            </a:r>
            <a:endParaRPr sz="17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Roboto Mono"/>
              <a:buChar char="●"/>
            </a:pPr>
            <a:r>
              <a:rPr lang="en" sz="1700" u="sng">
                <a:solidFill>
                  <a:schemeClr val="hlink"/>
                </a:solidFill>
                <a:latin typeface="Roboto Mono"/>
                <a:ea typeface="Roboto Mono"/>
                <a:cs typeface="Roboto Mono"/>
                <a:sym typeface="Roboto Mono"/>
                <a:hlinkClick r:id="rId4"/>
              </a:rPr>
              <a:t>Annotated DPO</a:t>
            </a:r>
            <a:endParaRPr sz="17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9D00"/>
                </a:solidFill>
                <a:latin typeface="Roboto Mono"/>
                <a:ea typeface="Roboto Mono"/>
                <a:cs typeface="Roboto Mono"/>
                <a:sym typeface="Roboto Mono"/>
              </a:rPr>
              <a:t>More up to date codebase</a:t>
            </a:r>
            <a:r>
              <a:rPr lang="en" sz="17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: </a:t>
            </a:r>
            <a:r>
              <a:rPr lang="en" sz="1700" u="sng">
                <a:solidFill>
                  <a:schemeClr val="hlink"/>
                </a:solidFill>
                <a:latin typeface="Roboto Mono"/>
                <a:ea typeface="Roboto Mono"/>
                <a:cs typeface="Roboto Mono"/>
                <a:sym typeface="Roboto Mono"/>
                <a:hlinkClick r:id="rId5"/>
              </a:rPr>
              <a:t>Hugging Face Alignment Handbook</a:t>
            </a:r>
            <a:endParaRPr sz="17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Roboto Mono"/>
              <a:buChar char="●"/>
            </a:pPr>
            <a:r>
              <a:rPr lang="en" sz="17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Low-resource examples with Q-LORA		</a:t>
            </a:r>
            <a:endParaRPr sz="17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Roboto Mono"/>
              <a:buChar char="●"/>
            </a:pPr>
            <a:r>
              <a:rPr lang="en" sz="17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Multi-GPU / node examples with Accelerate &amp; DeepSpeed</a:t>
            </a:r>
            <a:endParaRPr sz="17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Roboto Mono"/>
              <a:buChar char="●"/>
            </a:pPr>
            <a:r>
              <a:rPr lang="en" sz="17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Configs, hyper-parameters, slurm scripts</a:t>
            </a:r>
            <a:br>
              <a:rPr lang="en" sz="17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endParaRPr sz="17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9D00"/>
                </a:solidFill>
                <a:latin typeface="Roboto Mono"/>
                <a:ea typeface="Roboto Mono"/>
                <a:cs typeface="Roboto Mono"/>
                <a:sym typeface="Roboto Mono"/>
              </a:rPr>
              <a:t>A note on LORA</a:t>
            </a:r>
            <a:r>
              <a:rPr lang="en" sz="17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sz="17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9D00"/>
              </a:buClr>
              <a:buSzPts val="1700"/>
              <a:buFont typeface="Roboto Mono"/>
              <a:buChar char="●"/>
            </a:pPr>
            <a:r>
              <a:rPr lang="en" sz="1700" u="sng">
                <a:solidFill>
                  <a:schemeClr val="hlink"/>
                </a:solidFill>
                <a:latin typeface="Roboto Mono"/>
                <a:ea typeface="Roboto Mono"/>
                <a:cs typeface="Roboto Mono"/>
                <a:sym typeface="Roboto Mono"/>
                <a:hlinkClick r:id="rId6"/>
              </a:rPr>
              <a:t>PEFT blogpost</a:t>
            </a:r>
            <a:endParaRPr sz="1700">
              <a:solidFill>
                <a:srgbClr val="FF9D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9D00"/>
              </a:buClr>
              <a:buSzPts val="1700"/>
              <a:buFont typeface="Roboto Mono"/>
              <a:buChar char="●"/>
            </a:pPr>
            <a:r>
              <a:rPr lang="en" sz="1700" u="sng">
                <a:solidFill>
                  <a:schemeClr val="hlink"/>
                </a:solidFill>
                <a:latin typeface="Roboto Mono"/>
                <a:ea typeface="Roboto Mono"/>
                <a:cs typeface="Roboto Mono"/>
                <a:sym typeface="Roboto Mono"/>
                <a:hlinkClick r:id="rId7"/>
              </a:rPr>
              <a:t>LORA paper</a:t>
            </a:r>
            <a:endParaRPr sz="1700">
              <a:solidFill>
                <a:srgbClr val="FF9D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	</a:t>
            </a:r>
            <a:endParaRPr sz="17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62" name="Google Shape;362;g2b491a9182d_0_1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pic>
        <p:nvPicPr>
          <p:cNvPr id="363" name="Google Shape;363;g2b491a9182d_0_113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8435000" y="181275"/>
            <a:ext cx="548700" cy="54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2b56c910e3c_0_32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Supervised Fine-Tuning (SFT)</a:t>
            </a:r>
            <a:endParaRPr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69" name="Google Shape;369;g2b56c910e3c_0_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pic>
        <p:nvPicPr>
          <p:cNvPr id="370" name="Google Shape;370;g2b56c910e3c_0_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35000" y="181275"/>
            <a:ext cx="548700" cy="54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1" name="Google Shape;371;g2b56c910e3c_0_32"/>
          <p:cNvCxnSpPr>
            <a:stCxn id="372" idx="2"/>
          </p:cNvCxnSpPr>
          <p:nvPr/>
        </p:nvCxnSpPr>
        <p:spPr>
          <a:xfrm>
            <a:off x="1698700" y="2041000"/>
            <a:ext cx="0" cy="357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72" name="Google Shape;372;g2b56c910e3c_0_32"/>
          <p:cNvSpPr/>
          <p:nvPr/>
        </p:nvSpPr>
        <p:spPr>
          <a:xfrm>
            <a:off x="462700" y="1262800"/>
            <a:ext cx="2472000" cy="7782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Load a dataset</a:t>
            </a:r>
            <a:endParaRPr sz="1700">
              <a:solidFill>
                <a:schemeClr val="accen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373" name="Google Shape;373;g2b56c910e3c_0_32"/>
          <p:cNvCxnSpPr/>
          <p:nvPr/>
        </p:nvCxnSpPr>
        <p:spPr>
          <a:xfrm>
            <a:off x="1698700" y="3177125"/>
            <a:ext cx="0" cy="357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74" name="Google Shape;374;g2b56c910e3c_0_32"/>
          <p:cNvSpPr/>
          <p:nvPr/>
        </p:nvSpPr>
        <p:spPr>
          <a:xfrm>
            <a:off x="462700" y="2398900"/>
            <a:ext cx="2472000" cy="7782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Apply Chat template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75" name="Google Shape;375;g2b56c910e3c_0_32"/>
          <p:cNvSpPr/>
          <p:nvPr/>
        </p:nvSpPr>
        <p:spPr>
          <a:xfrm>
            <a:off x="462700" y="3535050"/>
            <a:ext cx="2472000" cy="7782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SFT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376" name="Google Shape;376;g2b56c910e3c_0_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68076" y="1433423"/>
            <a:ext cx="4573876" cy="270915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2b56c910e3c_0_48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Supervised Fine-Tuning (SFT)</a:t>
            </a:r>
            <a:endParaRPr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82" name="Google Shape;382;g2b56c910e3c_0_4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pic>
        <p:nvPicPr>
          <p:cNvPr id="383" name="Google Shape;383;g2b56c910e3c_0_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35000" y="181275"/>
            <a:ext cx="548700" cy="54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4" name="Google Shape;384;g2b56c910e3c_0_48"/>
          <p:cNvCxnSpPr>
            <a:stCxn id="385" idx="2"/>
          </p:cNvCxnSpPr>
          <p:nvPr/>
        </p:nvCxnSpPr>
        <p:spPr>
          <a:xfrm>
            <a:off x="1698700" y="2041000"/>
            <a:ext cx="0" cy="357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85" name="Google Shape;385;g2b56c910e3c_0_48"/>
          <p:cNvSpPr/>
          <p:nvPr/>
        </p:nvSpPr>
        <p:spPr>
          <a:xfrm>
            <a:off x="462700" y="1262800"/>
            <a:ext cx="2472000" cy="7782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Load a dataset</a:t>
            </a:r>
            <a:endParaRPr sz="1700">
              <a:solidFill>
                <a:schemeClr val="accen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386" name="Google Shape;386;g2b56c910e3c_0_48"/>
          <p:cNvCxnSpPr/>
          <p:nvPr/>
        </p:nvCxnSpPr>
        <p:spPr>
          <a:xfrm>
            <a:off x="1698700" y="3177125"/>
            <a:ext cx="0" cy="357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87" name="Google Shape;387;g2b56c910e3c_0_48"/>
          <p:cNvSpPr/>
          <p:nvPr/>
        </p:nvSpPr>
        <p:spPr>
          <a:xfrm>
            <a:off x="462700" y="2398900"/>
            <a:ext cx="2472000" cy="7782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Apply Chat template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88" name="Google Shape;388;g2b56c910e3c_0_48"/>
          <p:cNvSpPr/>
          <p:nvPr/>
        </p:nvSpPr>
        <p:spPr>
          <a:xfrm>
            <a:off x="462700" y="3535050"/>
            <a:ext cx="2472000" cy="7782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SFT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89" name="Google Shape;389;g2b56c910e3c_0_48"/>
          <p:cNvSpPr txBox="1">
            <a:spLocks noGrp="1"/>
          </p:cNvSpPr>
          <p:nvPr>
            <p:ph type="body" idx="1"/>
          </p:nvPr>
        </p:nvSpPr>
        <p:spPr>
          <a:xfrm>
            <a:off x="3237600" y="1228375"/>
            <a:ext cx="5701200" cy="305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Example prompts:</a:t>
            </a:r>
            <a:endParaRPr sz="1700">
              <a:solidFill>
                <a:schemeClr val="accen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Roboto Mono"/>
              <a:buChar char="●"/>
            </a:pPr>
            <a:r>
              <a:rPr lang="en" sz="17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Which famous landmarks should I visit in London, beyond the usual ones?</a:t>
            </a:r>
            <a:endParaRPr sz="17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Roboto Mono"/>
              <a:buChar char="●"/>
            </a:pPr>
            <a:r>
              <a:rPr lang="en" sz="17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Write a program to implement a dynamic programming algorithm for the longest common substring problem in C++</a:t>
            </a:r>
            <a:endParaRPr sz="17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Roboto Mono"/>
              <a:buChar char="●"/>
            </a:pPr>
            <a:r>
              <a:rPr lang="en" sz="17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Create a YouTube tutorial on how to bake a gluten-free cake.</a:t>
            </a:r>
            <a:endParaRPr sz="17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2b5c973c316_0_729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Supervised Fine-Tuning (SFT)</a:t>
            </a:r>
            <a:endParaRPr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95" name="Google Shape;395;g2b5c973c316_0_7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pic>
        <p:nvPicPr>
          <p:cNvPr id="396" name="Google Shape;396;g2b5c973c316_0_7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35000" y="181275"/>
            <a:ext cx="548700" cy="54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97" name="Google Shape;397;g2b5c973c316_0_729"/>
          <p:cNvCxnSpPr>
            <a:stCxn id="398" idx="2"/>
          </p:cNvCxnSpPr>
          <p:nvPr/>
        </p:nvCxnSpPr>
        <p:spPr>
          <a:xfrm>
            <a:off x="1698700" y="2041000"/>
            <a:ext cx="0" cy="357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98" name="Google Shape;398;g2b5c973c316_0_729"/>
          <p:cNvSpPr/>
          <p:nvPr/>
        </p:nvSpPr>
        <p:spPr>
          <a:xfrm>
            <a:off x="462700" y="1262800"/>
            <a:ext cx="2472000" cy="7782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Load a dataset</a:t>
            </a:r>
            <a:endParaRPr sz="1700">
              <a:solidFill>
                <a:schemeClr val="accen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399" name="Google Shape;399;g2b5c973c316_0_729"/>
          <p:cNvCxnSpPr/>
          <p:nvPr/>
        </p:nvCxnSpPr>
        <p:spPr>
          <a:xfrm>
            <a:off x="1698700" y="3177125"/>
            <a:ext cx="0" cy="357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00" name="Google Shape;400;g2b5c973c316_0_729"/>
          <p:cNvSpPr/>
          <p:nvPr/>
        </p:nvSpPr>
        <p:spPr>
          <a:xfrm>
            <a:off x="462700" y="2398900"/>
            <a:ext cx="2472000" cy="7782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Apply Chat template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01" name="Google Shape;401;g2b5c973c316_0_729"/>
          <p:cNvSpPr/>
          <p:nvPr/>
        </p:nvSpPr>
        <p:spPr>
          <a:xfrm>
            <a:off x="462700" y="3535050"/>
            <a:ext cx="2472000" cy="7782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SFT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402" name="Google Shape;402;g2b5c973c316_0_7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94725" y="1419150"/>
            <a:ext cx="4697475" cy="3545474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g2b5c973c316_0_729"/>
          <p:cNvSpPr txBox="1"/>
          <p:nvPr/>
        </p:nvSpPr>
        <p:spPr>
          <a:xfrm>
            <a:off x="3194725" y="957450"/>
            <a:ext cx="3966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hlinkClick r:id="rId5"/>
              </a:rPr>
              <a:t>Awesome SFT datasets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2b56c910e3c_0_1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Supervised Fine-Tuning (SFT)</a:t>
            </a:r>
            <a:endParaRPr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09" name="Google Shape;409;g2b56c910e3c_0_1"/>
          <p:cNvSpPr txBox="1">
            <a:spLocks noGrp="1"/>
          </p:cNvSpPr>
          <p:nvPr>
            <p:ph type="body" idx="1"/>
          </p:nvPr>
        </p:nvSpPr>
        <p:spPr>
          <a:xfrm>
            <a:off x="3430375" y="1132275"/>
            <a:ext cx="5590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7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Popular templates:</a:t>
            </a:r>
            <a:endParaRPr sz="17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Roboto Mono"/>
              <a:buChar char="●"/>
            </a:pPr>
            <a:r>
              <a:rPr lang="en" sz="17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ChatML</a:t>
            </a:r>
            <a:endParaRPr sz="17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Roboto Mono"/>
              <a:buChar char="●"/>
            </a:pPr>
            <a:r>
              <a:rPr lang="en" sz="17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Llama-2</a:t>
            </a:r>
            <a:endParaRPr sz="17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Roboto Mono"/>
              <a:buChar char="●"/>
            </a:pPr>
            <a:r>
              <a:rPr lang="en" sz="17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Zephyr</a:t>
            </a:r>
            <a:endParaRPr sz="17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" sz="17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endParaRPr sz="17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10" name="Google Shape;410;g2b56c910e3c_0_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pic>
        <p:nvPicPr>
          <p:cNvPr id="411" name="Google Shape;411;g2b56c910e3c_0_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35000" y="181275"/>
            <a:ext cx="548700" cy="54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12" name="Google Shape;412;g2b56c910e3c_0_1"/>
          <p:cNvCxnSpPr>
            <a:stCxn id="413" idx="2"/>
          </p:cNvCxnSpPr>
          <p:nvPr/>
        </p:nvCxnSpPr>
        <p:spPr>
          <a:xfrm>
            <a:off x="1698700" y="2041000"/>
            <a:ext cx="0" cy="357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13" name="Google Shape;413;g2b56c910e3c_0_1"/>
          <p:cNvSpPr/>
          <p:nvPr/>
        </p:nvSpPr>
        <p:spPr>
          <a:xfrm>
            <a:off x="462700" y="1262800"/>
            <a:ext cx="2472000" cy="778200"/>
          </a:xfrm>
          <a:prstGeom prst="roundRect">
            <a:avLst>
              <a:gd name="adj" fmla="val 16667"/>
            </a:avLst>
          </a:prstGeom>
          <a:solidFill>
            <a:srgbClr val="000000">
              <a:alpha val="0"/>
            </a:srgbClr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Load a dataset</a:t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414" name="Google Shape;414;g2b56c910e3c_0_1"/>
          <p:cNvCxnSpPr/>
          <p:nvPr/>
        </p:nvCxnSpPr>
        <p:spPr>
          <a:xfrm>
            <a:off x="1698700" y="3177125"/>
            <a:ext cx="0" cy="357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15" name="Google Shape;415;g2b56c910e3c_0_1"/>
          <p:cNvSpPr/>
          <p:nvPr/>
        </p:nvSpPr>
        <p:spPr>
          <a:xfrm>
            <a:off x="462700" y="2398900"/>
            <a:ext cx="2472000" cy="7782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Apply Chat template</a:t>
            </a:r>
            <a:endParaRPr sz="1700">
              <a:solidFill>
                <a:schemeClr val="accen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16" name="Google Shape;416;g2b56c910e3c_0_1"/>
          <p:cNvSpPr/>
          <p:nvPr/>
        </p:nvSpPr>
        <p:spPr>
          <a:xfrm>
            <a:off x="462700" y="3535050"/>
            <a:ext cx="2472000" cy="7782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SFT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2b6e45d6096_0_11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Supervised Fine-Tuning (SFT)</a:t>
            </a:r>
            <a:endParaRPr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22" name="Google Shape;422;g2b6e45d6096_0_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pic>
        <p:nvPicPr>
          <p:cNvPr id="423" name="Google Shape;423;g2b6e45d6096_0_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35000" y="181275"/>
            <a:ext cx="548700" cy="54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24" name="Google Shape;424;g2b6e45d6096_0_11"/>
          <p:cNvCxnSpPr>
            <a:stCxn id="425" idx="2"/>
          </p:cNvCxnSpPr>
          <p:nvPr/>
        </p:nvCxnSpPr>
        <p:spPr>
          <a:xfrm>
            <a:off x="1698700" y="2041000"/>
            <a:ext cx="0" cy="357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25" name="Google Shape;425;g2b6e45d6096_0_11"/>
          <p:cNvSpPr/>
          <p:nvPr/>
        </p:nvSpPr>
        <p:spPr>
          <a:xfrm>
            <a:off x="462700" y="1262800"/>
            <a:ext cx="2472000" cy="778200"/>
          </a:xfrm>
          <a:prstGeom prst="roundRect">
            <a:avLst>
              <a:gd name="adj" fmla="val 16667"/>
            </a:avLst>
          </a:prstGeom>
          <a:solidFill>
            <a:srgbClr val="000000">
              <a:alpha val="0"/>
            </a:srgbClr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Load a dataset</a:t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426" name="Google Shape;426;g2b6e45d6096_0_11"/>
          <p:cNvCxnSpPr/>
          <p:nvPr/>
        </p:nvCxnSpPr>
        <p:spPr>
          <a:xfrm>
            <a:off x="1698700" y="3177125"/>
            <a:ext cx="0" cy="357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27" name="Google Shape;427;g2b6e45d6096_0_11"/>
          <p:cNvSpPr/>
          <p:nvPr/>
        </p:nvSpPr>
        <p:spPr>
          <a:xfrm>
            <a:off x="462700" y="2398900"/>
            <a:ext cx="2472000" cy="7782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Apply Chat template</a:t>
            </a:r>
            <a:endParaRPr sz="1700">
              <a:solidFill>
                <a:schemeClr val="accen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28" name="Google Shape;428;g2b6e45d6096_0_11"/>
          <p:cNvSpPr/>
          <p:nvPr/>
        </p:nvSpPr>
        <p:spPr>
          <a:xfrm>
            <a:off x="462700" y="3535050"/>
            <a:ext cx="2472000" cy="7782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SFT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29" name="Google Shape;429;g2b6e45d6096_0_11"/>
          <p:cNvSpPr/>
          <p:nvPr/>
        </p:nvSpPr>
        <p:spPr>
          <a:xfrm>
            <a:off x="7098025" y="1262800"/>
            <a:ext cx="1689000" cy="357900"/>
          </a:xfrm>
          <a:prstGeom prst="roundRect">
            <a:avLst>
              <a:gd name="adj" fmla="val 16667"/>
            </a:avLst>
          </a:prstGeom>
          <a:solidFill>
            <a:srgbClr val="274E13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What is 2+2?</a:t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430" name="Google Shape;430;g2b6e45d6096_0_11"/>
          <p:cNvSpPr/>
          <p:nvPr/>
        </p:nvSpPr>
        <p:spPr>
          <a:xfrm>
            <a:off x="4621575" y="1742663"/>
            <a:ext cx="2540700" cy="660000"/>
          </a:xfrm>
          <a:prstGeom prst="roundRect">
            <a:avLst>
              <a:gd name="adj" fmla="val 16667"/>
            </a:avLst>
          </a:prstGeom>
          <a:solidFill>
            <a:srgbClr val="1C4587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2+2 is equal to 4, how else can I help?</a:t>
            </a:r>
            <a:endParaRPr sz="1300">
              <a:solidFill>
                <a:schemeClr val="lt1"/>
              </a:solidFill>
            </a:endParaRPr>
          </a:p>
        </p:txBody>
      </p:sp>
      <p:sp>
        <p:nvSpPr>
          <p:cNvPr id="431" name="Google Shape;431;g2b6e45d6096_0_11"/>
          <p:cNvSpPr/>
          <p:nvPr/>
        </p:nvSpPr>
        <p:spPr>
          <a:xfrm>
            <a:off x="6680350" y="2524625"/>
            <a:ext cx="2106600" cy="357900"/>
          </a:xfrm>
          <a:prstGeom prst="roundRect">
            <a:avLst>
              <a:gd name="adj" fmla="val 16667"/>
            </a:avLst>
          </a:prstGeom>
          <a:solidFill>
            <a:srgbClr val="274E13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What about 5*7?</a:t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432" name="Google Shape;432;g2b6e45d6096_0_11"/>
          <p:cNvSpPr/>
          <p:nvPr/>
        </p:nvSpPr>
        <p:spPr>
          <a:xfrm>
            <a:off x="4621575" y="3004488"/>
            <a:ext cx="2540700" cy="828900"/>
          </a:xfrm>
          <a:prstGeom prst="roundRect">
            <a:avLst>
              <a:gd name="adj" fmla="val 16667"/>
            </a:avLst>
          </a:prstGeom>
          <a:solidFill>
            <a:srgbClr val="1C4587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5*7 is equal to 35, do you have any further questions?</a:t>
            </a:r>
            <a:endParaRPr sz="1300">
              <a:solidFill>
                <a:schemeClr val="lt1"/>
              </a:solidFill>
            </a:endParaRPr>
          </a:p>
        </p:txBody>
      </p:sp>
      <p:sp>
        <p:nvSpPr>
          <p:cNvPr id="433" name="Google Shape;433;g2b6e45d6096_0_11"/>
          <p:cNvSpPr/>
          <p:nvPr/>
        </p:nvSpPr>
        <p:spPr>
          <a:xfrm>
            <a:off x="6680350" y="3955350"/>
            <a:ext cx="2079000" cy="357900"/>
          </a:xfrm>
          <a:prstGeom prst="roundRect">
            <a:avLst>
              <a:gd name="adj" fmla="val 16667"/>
            </a:avLst>
          </a:prstGeom>
          <a:solidFill>
            <a:srgbClr val="274E13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...</a:t>
            </a:r>
            <a:endParaRPr sz="11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b67c4de1ca_1_59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Why align?</a:t>
            </a:r>
            <a:endParaRPr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6" name="Google Shape;76;g2b67c4de1ca_1_5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pic>
        <p:nvPicPr>
          <p:cNvPr id="77" name="Google Shape;77;g2b67c4de1ca_1_5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35000" y="181275"/>
            <a:ext cx="548700" cy="54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8" name="Google Shape;78;g2b67c4de1ca_1_59"/>
          <p:cNvCxnSpPr>
            <a:stCxn id="79" idx="2"/>
          </p:cNvCxnSpPr>
          <p:nvPr/>
        </p:nvCxnSpPr>
        <p:spPr>
          <a:xfrm>
            <a:off x="1675475" y="2035200"/>
            <a:ext cx="0" cy="357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9" name="Google Shape;79;g2b67c4de1ca_1_59"/>
          <p:cNvSpPr/>
          <p:nvPr/>
        </p:nvSpPr>
        <p:spPr>
          <a:xfrm>
            <a:off x="439475" y="1257000"/>
            <a:ext cx="2472000" cy="778200"/>
          </a:xfrm>
          <a:prstGeom prst="roundRect">
            <a:avLst>
              <a:gd name="adj" fmla="val 16667"/>
            </a:avLst>
          </a:prstGeom>
          <a:solidFill>
            <a:srgbClr val="000000">
              <a:alpha val="0"/>
            </a:srgbClr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Pretraining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80" name="Google Shape;80;g2b67c4de1ca_1_59"/>
          <p:cNvSpPr/>
          <p:nvPr/>
        </p:nvSpPr>
        <p:spPr>
          <a:xfrm>
            <a:off x="439475" y="2393100"/>
            <a:ext cx="2472000" cy="7782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Supervised fine-tuning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81" name="Google Shape;81;g2b67c4de1ca_1_59"/>
          <p:cNvSpPr txBox="1"/>
          <p:nvPr/>
        </p:nvSpPr>
        <p:spPr>
          <a:xfrm>
            <a:off x="4650800" y="1257000"/>
            <a:ext cx="3343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D21E"/>
                </a:solidFill>
              </a:rPr>
              <a:t>Is pineapple on pizza a crime?</a:t>
            </a:r>
            <a:endParaRPr sz="1800">
              <a:solidFill>
                <a:srgbClr val="FFD21E"/>
              </a:solidFill>
            </a:endParaRPr>
          </a:p>
        </p:txBody>
      </p:sp>
      <p:sp>
        <p:nvSpPr>
          <p:cNvPr id="82" name="Google Shape;82;g2b67c4de1ca_1_59"/>
          <p:cNvSpPr/>
          <p:nvPr/>
        </p:nvSpPr>
        <p:spPr>
          <a:xfrm>
            <a:off x="5086700" y="2393100"/>
            <a:ext cx="2472000" cy="778200"/>
          </a:xfrm>
          <a:prstGeom prst="roundRect">
            <a:avLst>
              <a:gd name="adj" fmla="val 16667"/>
            </a:avLst>
          </a:prstGeom>
          <a:solidFill>
            <a:srgbClr val="000000">
              <a:alpha val="0"/>
            </a:srgbClr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SFT LLM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83" name="Google Shape;83;g2b67c4de1ca_1_59"/>
          <p:cNvSpPr txBox="1"/>
          <p:nvPr/>
        </p:nvSpPr>
        <p:spPr>
          <a:xfrm>
            <a:off x="4160300" y="3845700"/>
            <a:ext cx="43248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D21E"/>
                </a:solidFill>
              </a:rPr>
              <a:t>Yes, adding pineapple as a topping on pizza is a criminal act under the Geneva Convention</a:t>
            </a:r>
            <a:endParaRPr sz="1800">
              <a:solidFill>
                <a:srgbClr val="FFD21E"/>
              </a:solidFill>
            </a:endParaRPr>
          </a:p>
        </p:txBody>
      </p:sp>
      <p:cxnSp>
        <p:nvCxnSpPr>
          <p:cNvPr id="84" name="Google Shape;84;g2b67c4de1ca_1_59"/>
          <p:cNvCxnSpPr/>
          <p:nvPr/>
        </p:nvCxnSpPr>
        <p:spPr>
          <a:xfrm>
            <a:off x="6322700" y="1836300"/>
            <a:ext cx="0" cy="357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5" name="Google Shape;85;g2b67c4de1ca_1_59"/>
          <p:cNvCxnSpPr/>
          <p:nvPr/>
        </p:nvCxnSpPr>
        <p:spPr>
          <a:xfrm>
            <a:off x="6322700" y="3370200"/>
            <a:ext cx="0" cy="357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2b6e45d6096_0_31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Supervised Fine-Tuning (SFT)</a:t>
            </a:r>
            <a:endParaRPr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39" name="Google Shape;439;g2b6e45d6096_0_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pic>
        <p:nvPicPr>
          <p:cNvPr id="440" name="Google Shape;440;g2b6e45d6096_0_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35000" y="181275"/>
            <a:ext cx="548700" cy="54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41" name="Google Shape;441;g2b6e45d6096_0_31"/>
          <p:cNvCxnSpPr>
            <a:stCxn id="442" idx="2"/>
          </p:cNvCxnSpPr>
          <p:nvPr/>
        </p:nvCxnSpPr>
        <p:spPr>
          <a:xfrm>
            <a:off x="1698700" y="2041000"/>
            <a:ext cx="0" cy="357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42" name="Google Shape;442;g2b6e45d6096_0_31"/>
          <p:cNvSpPr/>
          <p:nvPr/>
        </p:nvSpPr>
        <p:spPr>
          <a:xfrm>
            <a:off x="462700" y="1262800"/>
            <a:ext cx="2472000" cy="778200"/>
          </a:xfrm>
          <a:prstGeom prst="roundRect">
            <a:avLst>
              <a:gd name="adj" fmla="val 16667"/>
            </a:avLst>
          </a:prstGeom>
          <a:solidFill>
            <a:srgbClr val="000000">
              <a:alpha val="0"/>
            </a:srgbClr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Load a dataset</a:t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443" name="Google Shape;443;g2b6e45d6096_0_31"/>
          <p:cNvCxnSpPr/>
          <p:nvPr/>
        </p:nvCxnSpPr>
        <p:spPr>
          <a:xfrm>
            <a:off x="1698700" y="3177125"/>
            <a:ext cx="0" cy="357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44" name="Google Shape;444;g2b6e45d6096_0_31"/>
          <p:cNvSpPr/>
          <p:nvPr/>
        </p:nvSpPr>
        <p:spPr>
          <a:xfrm>
            <a:off x="462700" y="2398900"/>
            <a:ext cx="2472000" cy="7782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Apply Chat template</a:t>
            </a:r>
            <a:endParaRPr sz="1700">
              <a:solidFill>
                <a:schemeClr val="accen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45" name="Google Shape;445;g2b6e45d6096_0_31"/>
          <p:cNvSpPr/>
          <p:nvPr/>
        </p:nvSpPr>
        <p:spPr>
          <a:xfrm>
            <a:off x="462700" y="3535050"/>
            <a:ext cx="2472000" cy="7782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SFT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46" name="Google Shape;446;g2b6e45d6096_0_31"/>
          <p:cNvSpPr/>
          <p:nvPr/>
        </p:nvSpPr>
        <p:spPr>
          <a:xfrm>
            <a:off x="3891700" y="1207725"/>
            <a:ext cx="4172700" cy="3229200"/>
          </a:xfrm>
          <a:prstGeom prst="roundRect">
            <a:avLst>
              <a:gd name="adj" fmla="val 3125"/>
            </a:avLst>
          </a:prstGeom>
          <a:solidFill>
            <a:srgbClr val="000000">
              <a:alpha val="0"/>
            </a:srgb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06666"/>
                </a:solidFill>
                <a:latin typeface="Roboto Mono"/>
                <a:ea typeface="Roboto Mono"/>
                <a:cs typeface="Roboto Mono"/>
                <a:sym typeface="Roboto Mono"/>
              </a:rPr>
              <a:t>&lt;|im_start|&gt;system</a:t>
            </a:r>
            <a:endParaRPr>
              <a:solidFill>
                <a:srgbClr val="E0666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06666"/>
                </a:solidFill>
                <a:latin typeface="Roboto Mono"/>
                <a:ea typeface="Roboto Mono"/>
                <a:cs typeface="Roboto Mono"/>
                <a:sym typeface="Roboto Mono"/>
              </a:rPr>
              <a:t>&lt;|im_end|&gt;</a:t>
            </a:r>
            <a:endParaRPr>
              <a:solidFill>
                <a:srgbClr val="E0666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AA84F"/>
                </a:solidFill>
                <a:latin typeface="Roboto Mono"/>
                <a:ea typeface="Roboto Mono"/>
                <a:cs typeface="Roboto Mono"/>
                <a:sym typeface="Roboto Mono"/>
              </a:rPr>
              <a:t>&lt;|im_start|&gt;user</a:t>
            </a:r>
            <a:endParaRPr>
              <a:solidFill>
                <a:srgbClr val="6AA8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What is 2+2?</a:t>
            </a:r>
            <a:r>
              <a:rPr lang="en">
                <a:solidFill>
                  <a:srgbClr val="6AA84F"/>
                </a:solidFill>
                <a:latin typeface="Roboto Mono"/>
                <a:ea typeface="Roboto Mono"/>
                <a:cs typeface="Roboto Mono"/>
                <a:sym typeface="Roboto Mono"/>
              </a:rPr>
              <a:t>&lt;|im_end|&gt;</a:t>
            </a:r>
            <a:endParaRPr>
              <a:solidFill>
                <a:srgbClr val="6AA8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D9EEB"/>
                </a:solidFill>
                <a:latin typeface="Roboto Mono"/>
                <a:ea typeface="Roboto Mono"/>
                <a:cs typeface="Roboto Mono"/>
                <a:sym typeface="Roboto Mono"/>
              </a:rPr>
              <a:t>&lt;|im_start|&gt;assistant</a:t>
            </a:r>
            <a:endParaRPr>
              <a:solidFill>
                <a:srgbClr val="6D9EEB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2+2 is equal to 4, how else can I help?</a:t>
            </a:r>
            <a:r>
              <a:rPr lang="en">
                <a:solidFill>
                  <a:srgbClr val="6D9EEB"/>
                </a:solidFill>
                <a:latin typeface="Roboto Mono"/>
                <a:ea typeface="Roboto Mono"/>
                <a:cs typeface="Roboto Mono"/>
                <a:sym typeface="Roboto Mono"/>
              </a:rPr>
              <a:t>&lt;|im_end|&gt;</a:t>
            </a:r>
            <a:endParaRPr>
              <a:solidFill>
                <a:srgbClr val="6D9EEB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AA84F"/>
                </a:solidFill>
                <a:latin typeface="Roboto Mono"/>
                <a:ea typeface="Roboto Mono"/>
                <a:cs typeface="Roboto Mono"/>
                <a:sym typeface="Roboto Mono"/>
              </a:rPr>
              <a:t>&lt;|im_start|&gt;user</a:t>
            </a:r>
            <a:endParaRPr>
              <a:solidFill>
                <a:srgbClr val="6AA8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What about 5*7?</a:t>
            </a:r>
            <a:r>
              <a:rPr lang="en">
                <a:solidFill>
                  <a:srgbClr val="6AA84F"/>
                </a:solidFill>
                <a:latin typeface="Roboto Mono"/>
                <a:ea typeface="Roboto Mono"/>
                <a:cs typeface="Roboto Mono"/>
                <a:sym typeface="Roboto Mono"/>
              </a:rPr>
              <a:t>&lt;|im_end|&gt;</a:t>
            </a:r>
            <a:endParaRPr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D9EEB"/>
                </a:solidFill>
                <a:latin typeface="Roboto Mono"/>
                <a:ea typeface="Roboto Mono"/>
                <a:cs typeface="Roboto Mono"/>
                <a:sym typeface="Roboto Mono"/>
              </a:rPr>
              <a:t>&lt;|im_start|&gt;assistant</a:t>
            </a:r>
            <a:endParaRPr>
              <a:solidFill>
                <a:srgbClr val="6D9EEB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5*7 is equal to 35, do you have an further questions?</a:t>
            </a:r>
            <a:r>
              <a:rPr lang="en">
                <a:solidFill>
                  <a:srgbClr val="6D9EEB"/>
                </a:solidFill>
                <a:latin typeface="Roboto Mono"/>
                <a:ea typeface="Roboto Mono"/>
                <a:cs typeface="Roboto Mono"/>
                <a:sym typeface="Roboto Mono"/>
              </a:rPr>
              <a:t>&lt;|im_end|&gt;</a:t>
            </a:r>
            <a:endParaRPr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2b56c910e3c_0_146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Supervised Fine-Tuning (SFT)</a:t>
            </a:r>
            <a:endParaRPr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52" name="Google Shape;452;g2b56c910e3c_0_146"/>
          <p:cNvSpPr txBox="1">
            <a:spLocks noGrp="1"/>
          </p:cNvSpPr>
          <p:nvPr>
            <p:ph type="body" idx="1"/>
          </p:nvPr>
        </p:nvSpPr>
        <p:spPr>
          <a:xfrm>
            <a:off x="3430375" y="1132275"/>
            <a:ext cx="5590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7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Popular templates:</a:t>
            </a:r>
            <a:endParaRPr sz="17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Roboto Mono"/>
              <a:buChar char="●"/>
            </a:pPr>
            <a:r>
              <a:rPr lang="en" sz="17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ChatML &lt;- Recommended</a:t>
            </a:r>
            <a:endParaRPr sz="1700">
              <a:solidFill>
                <a:schemeClr val="accen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Roboto Mono"/>
              <a:buChar char="●"/>
            </a:pPr>
            <a:r>
              <a:rPr lang="en" sz="17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Llama-2</a:t>
            </a:r>
            <a:endParaRPr sz="17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Roboto Mono"/>
              <a:buChar char="●"/>
            </a:pPr>
            <a:r>
              <a:rPr lang="en" sz="17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Zephyr</a:t>
            </a:r>
            <a:endParaRPr sz="17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53" name="Google Shape;453;g2b56c910e3c_0_14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p:pic>
        <p:nvPicPr>
          <p:cNvPr id="454" name="Google Shape;454;g2b56c910e3c_0_1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35000" y="181275"/>
            <a:ext cx="548700" cy="54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55" name="Google Shape;455;g2b56c910e3c_0_146"/>
          <p:cNvCxnSpPr>
            <a:stCxn id="456" idx="2"/>
          </p:cNvCxnSpPr>
          <p:nvPr/>
        </p:nvCxnSpPr>
        <p:spPr>
          <a:xfrm>
            <a:off x="1698700" y="2041000"/>
            <a:ext cx="0" cy="357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56" name="Google Shape;456;g2b56c910e3c_0_146"/>
          <p:cNvSpPr/>
          <p:nvPr/>
        </p:nvSpPr>
        <p:spPr>
          <a:xfrm>
            <a:off x="462700" y="1262800"/>
            <a:ext cx="2472000" cy="778200"/>
          </a:xfrm>
          <a:prstGeom prst="roundRect">
            <a:avLst>
              <a:gd name="adj" fmla="val 16667"/>
            </a:avLst>
          </a:prstGeom>
          <a:solidFill>
            <a:srgbClr val="000000">
              <a:alpha val="0"/>
            </a:srgbClr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Load a dataset</a:t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457" name="Google Shape;457;g2b56c910e3c_0_146"/>
          <p:cNvCxnSpPr/>
          <p:nvPr/>
        </p:nvCxnSpPr>
        <p:spPr>
          <a:xfrm>
            <a:off x="1698700" y="3177125"/>
            <a:ext cx="0" cy="357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58" name="Google Shape;458;g2b56c910e3c_0_146"/>
          <p:cNvSpPr/>
          <p:nvPr/>
        </p:nvSpPr>
        <p:spPr>
          <a:xfrm>
            <a:off x="462700" y="2398900"/>
            <a:ext cx="2472000" cy="7782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Apply Chat template</a:t>
            </a:r>
            <a:endParaRPr sz="1700">
              <a:solidFill>
                <a:schemeClr val="accen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59" name="Google Shape;459;g2b56c910e3c_0_146"/>
          <p:cNvSpPr/>
          <p:nvPr/>
        </p:nvSpPr>
        <p:spPr>
          <a:xfrm>
            <a:off x="462700" y="3535050"/>
            <a:ext cx="2472000" cy="7782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SFT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2b6825eeb8a_0_0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Supervised Fine-Tuning (SFT)</a:t>
            </a:r>
            <a:endParaRPr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65" name="Google Shape;465;g2b6825eeb8a_0_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pic>
        <p:nvPicPr>
          <p:cNvPr id="466" name="Google Shape;466;g2b6825eeb8a_0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35000" y="181275"/>
            <a:ext cx="548700" cy="54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67" name="Google Shape;467;g2b6825eeb8a_0_0"/>
          <p:cNvCxnSpPr>
            <a:stCxn id="468" idx="2"/>
          </p:cNvCxnSpPr>
          <p:nvPr/>
        </p:nvCxnSpPr>
        <p:spPr>
          <a:xfrm>
            <a:off x="1698700" y="2041000"/>
            <a:ext cx="0" cy="357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68" name="Google Shape;468;g2b6825eeb8a_0_0"/>
          <p:cNvSpPr/>
          <p:nvPr/>
        </p:nvSpPr>
        <p:spPr>
          <a:xfrm>
            <a:off x="462700" y="1262800"/>
            <a:ext cx="2472000" cy="778200"/>
          </a:xfrm>
          <a:prstGeom prst="roundRect">
            <a:avLst>
              <a:gd name="adj" fmla="val 16667"/>
            </a:avLst>
          </a:prstGeom>
          <a:solidFill>
            <a:srgbClr val="000000">
              <a:alpha val="0"/>
            </a:srgbClr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Load a dataset</a:t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469" name="Google Shape;469;g2b6825eeb8a_0_0"/>
          <p:cNvCxnSpPr/>
          <p:nvPr/>
        </p:nvCxnSpPr>
        <p:spPr>
          <a:xfrm>
            <a:off x="1698700" y="3177125"/>
            <a:ext cx="0" cy="357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70" name="Google Shape;470;g2b6825eeb8a_0_0"/>
          <p:cNvSpPr/>
          <p:nvPr/>
        </p:nvSpPr>
        <p:spPr>
          <a:xfrm>
            <a:off x="462700" y="2398900"/>
            <a:ext cx="2472000" cy="7782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Apply Chat template</a:t>
            </a:r>
            <a:endParaRPr sz="1700">
              <a:solidFill>
                <a:schemeClr val="accen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71" name="Google Shape;471;g2b6825eeb8a_0_0"/>
          <p:cNvSpPr/>
          <p:nvPr/>
        </p:nvSpPr>
        <p:spPr>
          <a:xfrm>
            <a:off x="462700" y="3535050"/>
            <a:ext cx="2472000" cy="7782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SFT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472" name="Google Shape;472;g2b6825eeb8a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79200" y="1481975"/>
            <a:ext cx="5904502" cy="2612050"/>
          </a:xfrm>
          <a:prstGeom prst="rect">
            <a:avLst/>
          </a:prstGeom>
          <a:noFill/>
          <a:ln>
            <a:noFill/>
          </a:ln>
        </p:spPr>
      </p:pic>
      <p:sp>
        <p:nvSpPr>
          <p:cNvPr id="473" name="Google Shape;473;g2b6825eeb8a_0_0"/>
          <p:cNvSpPr/>
          <p:nvPr/>
        </p:nvSpPr>
        <p:spPr>
          <a:xfrm>
            <a:off x="3092975" y="2068425"/>
            <a:ext cx="5708100" cy="5487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2b56c910e3c_0_212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Supervised Fine-Tuning (SFT)</a:t>
            </a:r>
            <a:endParaRPr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79" name="Google Shape;479;g2b56c910e3c_0_2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  <p:pic>
        <p:nvPicPr>
          <p:cNvPr id="480" name="Google Shape;480;g2b56c910e3c_0_2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35000" y="181275"/>
            <a:ext cx="548700" cy="54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81" name="Google Shape;481;g2b56c910e3c_0_212"/>
          <p:cNvCxnSpPr>
            <a:stCxn id="482" idx="2"/>
          </p:cNvCxnSpPr>
          <p:nvPr/>
        </p:nvCxnSpPr>
        <p:spPr>
          <a:xfrm>
            <a:off x="1698700" y="2041000"/>
            <a:ext cx="0" cy="357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82" name="Google Shape;482;g2b56c910e3c_0_212"/>
          <p:cNvSpPr/>
          <p:nvPr/>
        </p:nvSpPr>
        <p:spPr>
          <a:xfrm>
            <a:off x="462700" y="1262800"/>
            <a:ext cx="2472000" cy="778200"/>
          </a:xfrm>
          <a:prstGeom prst="roundRect">
            <a:avLst>
              <a:gd name="adj" fmla="val 16667"/>
            </a:avLst>
          </a:prstGeom>
          <a:solidFill>
            <a:srgbClr val="000000">
              <a:alpha val="0"/>
            </a:srgbClr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Load a dataset</a:t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483" name="Google Shape;483;g2b56c910e3c_0_212"/>
          <p:cNvCxnSpPr/>
          <p:nvPr/>
        </p:nvCxnSpPr>
        <p:spPr>
          <a:xfrm>
            <a:off x="1698700" y="3177125"/>
            <a:ext cx="0" cy="357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84" name="Google Shape;484;g2b56c910e3c_0_212"/>
          <p:cNvSpPr/>
          <p:nvPr/>
        </p:nvSpPr>
        <p:spPr>
          <a:xfrm>
            <a:off x="462700" y="2398900"/>
            <a:ext cx="2472000" cy="778200"/>
          </a:xfrm>
          <a:prstGeom prst="roundRect">
            <a:avLst>
              <a:gd name="adj" fmla="val 16667"/>
            </a:avLst>
          </a:prstGeom>
          <a:solidFill>
            <a:srgbClr val="000000">
              <a:alpha val="0"/>
            </a:srgbClr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Apply Chat template</a:t>
            </a:r>
            <a:endParaRPr sz="17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85" name="Google Shape;485;g2b56c910e3c_0_212"/>
          <p:cNvSpPr/>
          <p:nvPr/>
        </p:nvSpPr>
        <p:spPr>
          <a:xfrm>
            <a:off x="462700" y="3535050"/>
            <a:ext cx="2472000" cy="7782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SFT</a:t>
            </a:r>
            <a:endParaRPr sz="1700">
              <a:solidFill>
                <a:schemeClr val="accen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486" name="Google Shape;486;g2b56c910e3c_0_2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68775" y="1087500"/>
            <a:ext cx="3579732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2b5c973c316_0_646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Direct Preference Optimization (DPO)</a:t>
            </a:r>
            <a:endParaRPr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92" name="Google Shape;492;g2b5c973c316_0_64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  <p:pic>
        <p:nvPicPr>
          <p:cNvPr id="493" name="Google Shape;493;g2b5c973c316_0_6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35000" y="181275"/>
            <a:ext cx="548700" cy="54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94" name="Google Shape;494;g2b5c973c316_0_646"/>
          <p:cNvCxnSpPr>
            <a:stCxn id="495" idx="2"/>
          </p:cNvCxnSpPr>
          <p:nvPr/>
        </p:nvCxnSpPr>
        <p:spPr>
          <a:xfrm>
            <a:off x="1698700" y="2041000"/>
            <a:ext cx="0" cy="357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95" name="Google Shape;495;g2b5c973c316_0_646"/>
          <p:cNvSpPr/>
          <p:nvPr/>
        </p:nvSpPr>
        <p:spPr>
          <a:xfrm>
            <a:off x="462700" y="1262800"/>
            <a:ext cx="2472000" cy="778200"/>
          </a:xfrm>
          <a:prstGeom prst="roundRect">
            <a:avLst>
              <a:gd name="adj" fmla="val 16667"/>
            </a:avLst>
          </a:prstGeom>
          <a:solidFill>
            <a:srgbClr val="000000">
              <a:alpha val="0"/>
            </a:srgbClr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Load a dataset</a:t>
            </a:r>
            <a:endParaRPr sz="17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496" name="Google Shape;496;g2b5c973c316_0_646"/>
          <p:cNvCxnSpPr/>
          <p:nvPr/>
        </p:nvCxnSpPr>
        <p:spPr>
          <a:xfrm>
            <a:off x="1698700" y="3177125"/>
            <a:ext cx="0" cy="357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97" name="Google Shape;497;g2b5c973c316_0_646"/>
          <p:cNvSpPr/>
          <p:nvPr/>
        </p:nvSpPr>
        <p:spPr>
          <a:xfrm>
            <a:off x="462700" y="2398900"/>
            <a:ext cx="2472000" cy="778200"/>
          </a:xfrm>
          <a:prstGeom prst="roundRect">
            <a:avLst>
              <a:gd name="adj" fmla="val 16667"/>
            </a:avLst>
          </a:prstGeom>
          <a:solidFill>
            <a:srgbClr val="000000">
              <a:alpha val="0"/>
            </a:srgbClr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Apply Chat template</a:t>
            </a:r>
            <a:endParaRPr sz="17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98" name="Google Shape;498;g2b5c973c316_0_646"/>
          <p:cNvSpPr/>
          <p:nvPr/>
        </p:nvSpPr>
        <p:spPr>
          <a:xfrm>
            <a:off x="462700" y="3535050"/>
            <a:ext cx="2472000" cy="7782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DPO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2b5c973c316_0_704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Direct Preference Optimization (DPO)</a:t>
            </a:r>
            <a:endParaRPr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04" name="Google Shape;504;g2b5c973c316_0_70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  <p:pic>
        <p:nvPicPr>
          <p:cNvPr id="505" name="Google Shape;505;g2b5c973c316_0_70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35000" y="181275"/>
            <a:ext cx="548700" cy="54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06" name="Google Shape;506;g2b5c973c316_0_704"/>
          <p:cNvCxnSpPr>
            <a:stCxn id="507" idx="2"/>
          </p:cNvCxnSpPr>
          <p:nvPr/>
        </p:nvCxnSpPr>
        <p:spPr>
          <a:xfrm>
            <a:off x="1698700" y="2041000"/>
            <a:ext cx="0" cy="357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07" name="Google Shape;507;g2b5c973c316_0_704"/>
          <p:cNvSpPr/>
          <p:nvPr/>
        </p:nvSpPr>
        <p:spPr>
          <a:xfrm>
            <a:off x="462700" y="1262800"/>
            <a:ext cx="2472000" cy="7782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Load a dataset</a:t>
            </a:r>
            <a:endParaRPr sz="1700">
              <a:solidFill>
                <a:schemeClr val="accen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508" name="Google Shape;508;g2b5c973c316_0_704"/>
          <p:cNvCxnSpPr/>
          <p:nvPr/>
        </p:nvCxnSpPr>
        <p:spPr>
          <a:xfrm>
            <a:off x="1698700" y="3177125"/>
            <a:ext cx="0" cy="357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09" name="Google Shape;509;g2b5c973c316_0_704"/>
          <p:cNvSpPr/>
          <p:nvPr/>
        </p:nvSpPr>
        <p:spPr>
          <a:xfrm>
            <a:off x="462700" y="2398900"/>
            <a:ext cx="2472000" cy="778200"/>
          </a:xfrm>
          <a:prstGeom prst="roundRect">
            <a:avLst>
              <a:gd name="adj" fmla="val 16667"/>
            </a:avLst>
          </a:prstGeom>
          <a:solidFill>
            <a:srgbClr val="000000">
              <a:alpha val="0"/>
            </a:srgbClr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Apply Chat template</a:t>
            </a:r>
            <a:endParaRPr sz="17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10" name="Google Shape;510;g2b5c973c316_0_704"/>
          <p:cNvSpPr/>
          <p:nvPr/>
        </p:nvSpPr>
        <p:spPr>
          <a:xfrm>
            <a:off x="462700" y="3535050"/>
            <a:ext cx="2472000" cy="7782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DPO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511" name="Google Shape;511;g2b5c973c316_0_7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57975" y="1638650"/>
            <a:ext cx="5904502" cy="1866190"/>
          </a:xfrm>
          <a:prstGeom prst="rect">
            <a:avLst/>
          </a:prstGeom>
          <a:noFill/>
          <a:ln>
            <a:noFill/>
          </a:ln>
        </p:spPr>
      </p:pic>
      <p:sp>
        <p:nvSpPr>
          <p:cNvPr id="512" name="Google Shape;512;g2b5c973c316_0_704"/>
          <p:cNvSpPr/>
          <p:nvPr/>
        </p:nvSpPr>
        <p:spPr>
          <a:xfrm>
            <a:off x="5412375" y="2397175"/>
            <a:ext cx="428100" cy="2208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g2b5c973c316_0_704"/>
          <p:cNvSpPr/>
          <p:nvPr/>
        </p:nvSpPr>
        <p:spPr>
          <a:xfrm>
            <a:off x="5923650" y="2397175"/>
            <a:ext cx="548700" cy="2208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2b5c973c316_0_716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Direct Preference Optimization (DPO)</a:t>
            </a:r>
            <a:endParaRPr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19" name="Google Shape;519;g2b5c973c316_0_7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  <p:pic>
        <p:nvPicPr>
          <p:cNvPr id="520" name="Google Shape;520;g2b5c973c316_0_7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35000" y="181275"/>
            <a:ext cx="548700" cy="54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21" name="Google Shape;521;g2b5c973c316_0_716"/>
          <p:cNvCxnSpPr>
            <a:stCxn id="522" idx="2"/>
          </p:cNvCxnSpPr>
          <p:nvPr/>
        </p:nvCxnSpPr>
        <p:spPr>
          <a:xfrm>
            <a:off x="1698700" y="2041000"/>
            <a:ext cx="0" cy="357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22" name="Google Shape;522;g2b5c973c316_0_716"/>
          <p:cNvSpPr/>
          <p:nvPr/>
        </p:nvSpPr>
        <p:spPr>
          <a:xfrm>
            <a:off x="462700" y="1262800"/>
            <a:ext cx="2472000" cy="7782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Load a dataset</a:t>
            </a:r>
            <a:endParaRPr sz="1700">
              <a:solidFill>
                <a:schemeClr val="accen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523" name="Google Shape;523;g2b5c973c316_0_716"/>
          <p:cNvCxnSpPr/>
          <p:nvPr/>
        </p:nvCxnSpPr>
        <p:spPr>
          <a:xfrm>
            <a:off x="1698700" y="3177125"/>
            <a:ext cx="0" cy="357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24" name="Google Shape;524;g2b5c973c316_0_716"/>
          <p:cNvSpPr/>
          <p:nvPr/>
        </p:nvSpPr>
        <p:spPr>
          <a:xfrm>
            <a:off x="462700" y="2398900"/>
            <a:ext cx="2472000" cy="778200"/>
          </a:xfrm>
          <a:prstGeom prst="roundRect">
            <a:avLst>
              <a:gd name="adj" fmla="val 16667"/>
            </a:avLst>
          </a:prstGeom>
          <a:solidFill>
            <a:srgbClr val="000000">
              <a:alpha val="0"/>
            </a:srgbClr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Apply Chat template</a:t>
            </a:r>
            <a:endParaRPr sz="17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25" name="Google Shape;525;g2b5c973c316_0_716"/>
          <p:cNvSpPr/>
          <p:nvPr/>
        </p:nvSpPr>
        <p:spPr>
          <a:xfrm>
            <a:off x="462700" y="3535050"/>
            <a:ext cx="2472000" cy="7782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DPO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526" name="Google Shape;526;g2b5c973c316_0_7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87100" y="1322525"/>
            <a:ext cx="5062509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527" name="Google Shape;527;g2b5c973c316_0_716"/>
          <p:cNvSpPr txBox="1"/>
          <p:nvPr/>
        </p:nvSpPr>
        <p:spPr>
          <a:xfrm>
            <a:off x="3087100" y="952975"/>
            <a:ext cx="3966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hlinkClick r:id="rId5"/>
              </a:rPr>
              <a:t>Awesome feedback datasets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2b6e45d6096_0_107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Direct Preference Optimization (DPO)</a:t>
            </a:r>
            <a:endParaRPr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33" name="Google Shape;533;g2b6e45d6096_0_10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  <p:pic>
        <p:nvPicPr>
          <p:cNvPr id="534" name="Google Shape;534;g2b6e45d6096_0_10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35000" y="181275"/>
            <a:ext cx="548700" cy="54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35" name="Google Shape;535;g2b6e45d6096_0_107"/>
          <p:cNvCxnSpPr>
            <a:stCxn id="536" idx="2"/>
          </p:cNvCxnSpPr>
          <p:nvPr/>
        </p:nvCxnSpPr>
        <p:spPr>
          <a:xfrm>
            <a:off x="1698700" y="2041000"/>
            <a:ext cx="0" cy="357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36" name="Google Shape;536;g2b6e45d6096_0_107"/>
          <p:cNvSpPr/>
          <p:nvPr/>
        </p:nvSpPr>
        <p:spPr>
          <a:xfrm>
            <a:off x="462700" y="1262800"/>
            <a:ext cx="2472000" cy="7782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Load a dataset</a:t>
            </a:r>
            <a:endParaRPr sz="1700">
              <a:solidFill>
                <a:schemeClr val="accen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537" name="Google Shape;537;g2b6e45d6096_0_107"/>
          <p:cNvCxnSpPr/>
          <p:nvPr/>
        </p:nvCxnSpPr>
        <p:spPr>
          <a:xfrm>
            <a:off x="1698700" y="3177125"/>
            <a:ext cx="0" cy="357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38" name="Google Shape;538;g2b6e45d6096_0_107"/>
          <p:cNvSpPr/>
          <p:nvPr/>
        </p:nvSpPr>
        <p:spPr>
          <a:xfrm>
            <a:off x="462700" y="2398900"/>
            <a:ext cx="2472000" cy="778200"/>
          </a:xfrm>
          <a:prstGeom prst="roundRect">
            <a:avLst>
              <a:gd name="adj" fmla="val 16667"/>
            </a:avLst>
          </a:prstGeom>
          <a:solidFill>
            <a:srgbClr val="000000">
              <a:alpha val="0"/>
            </a:srgbClr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Apply Chat template</a:t>
            </a:r>
            <a:endParaRPr sz="17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39" name="Google Shape;539;g2b6e45d6096_0_107"/>
          <p:cNvSpPr/>
          <p:nvPr/>
        </p:nvSpPr>
        <p:spPr>
          <a:xfrm>
            <a:off x="462700" y="3535050"/>
            <a:ext cx="2472000" cy="7782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DPO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40" name="Google Shape;540;g2b6e45d6096_0_107"/>
          <p:cNvSpPr/>
          <p:nvPr/>
        </p:nvSpPr>
        <p:spPr>
          <a:xfrm>
            <a:off x="4785350" y="1775125"/>
            <a:ext cx="2169000" cy="432000"/>
          </a:xfrm>
          <a:prstGeom prst="roundRect">
            <a:avLst>
              <a:gd name="adj" fmla="val 16667"/>
            </a:avLst>
          </a:prstGeom>
          <a:solidFill>
            <a:srgbClr val="274E13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Prompt </a:t>
            </a:r>
            <a:r>
              <a:rPr lang="en">
                <a:solidFill>
                  <a:srgbClr val="274E13"/>
                </a:solidFill>
                <a:latin typeface="Roboto Mono"/>
                <a:ea typeface="Roboto Mono"/>
                <a:cs typeface="Roboto Mono"/>
                <a:sym typeface="Roboto Mono"/>
              </a:rPr>
              <a:t>(x)</a:t>
            </a:r>
            <a:endParaRPr sz="1100">
              <a:solidFill>
                <a:srgbClr val="274E13"/>
              </a:solidFill>
            </a:endParaRPr>
          </a:p>
        </p:txBody>
      </p:sp>
      <p:sp>
        <p:nvSpPr>
          <p:cNvPr id="541" name="Google Shape;541;g2b6e45d6096_0_107"/>
          <p:cNvSpPr/>
          <p:nvPr/>
        </p:nvSpPr>
        <p:spPr>
          <a:xfrm>
            <a:off x="3299125" y="3183850"/>
            <a:ext cx="2472000" cy="432000"/>
          </a:xfrm>
          <a:prstGeom prst="roundRect">
            <a:avLst>
              <a:gd name="adj" fmla="val 16667"/>
            </a:avLst>
          </a:prstGeom>
          <a:solidFill>
            <a:srgbClr val="1C4587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Chosen response </a:t>
            </a:r>
            <a:r>
              <a:rPr lang="en">
                <a:solidFill>
                  <a:srgbClr val="1C4587"/>
                </a:solidFill>
                <a:latin typeface="Roboto Mono"/>
                <a:ea typeface="Roboto Mono"/>
                <a:cs typeface="Roboto Mono"/>
                <a:sym typeface="Roboto Mono"/>
              </a:rPr>
              <a:t>(y</a:t>
            </a:r>
            <a:r>
              <a:rPr lang="en" baseline="-25000">
                <a:solidFill>
                  <a:srgbClr val="1C4587"/>
                </a:solidFill>
                <a:latin typeface="Roboto Mono"/>
                <a:ea typeface="Roboto Mono"/>
                <a:cs typeface="Roboto Mono"/>
                <a:sym typeface="Roboto Mono"/>
              </a:rPr>
              <a:t>w</a:t>
            </a:r>
            <a:r>
              <a:rPr lang="en">
                <a:solidFill>
                  <a:srgbClr val="1C4587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300">
              <a:solidFill>
                <a:srgbClr val="1C4587"/>
              </a:solidFill>
            </a:endParaRPr>
          </a:p>
        </p:txBody>
      </p:sp>
      <p:sp>
        <p:nvSpPr>
          <p:cNvPr id="542" name="Google Shape;542;g2b6e45d6096_0_107"/>
          <p:cNvSpPr/>
          <p:nvPr/>
        </p:nvSpPr>
        <p:spPr>
          <a:xfrm>
            <a:off x="5968625" y="3183850"/>
            <a:ext cx="2577600" cy="432000"/>
          </a:xfrm>
          <a:prstGeom prst="roundRect">
            <a:avLst>
              <a:gd name="adj" fmla="val 16667"/>
            </a:avLst>
          </a:prstGeom>
          <a:solidFill>
            <a:srgbClr val="660000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Rejected response </a:t>
            </a:r>
            <a:r>
              <a:rPr lang="en">
                <a:solidFill>
                  <a:srgbClr val="5B0F00"/>
                </a:solidFill>
                <a:latin typeface="Roboto Mono"/>
                <a:ea typeface="Roboto Mono"/>
                <a:cs typeface="Roboto Mono"/>
                <a:sym typeface="Roboto Mono"/>
              </a:rPr>
              <a:t>(y</a:t>
            </a:r>
            <a:r>
              <a:rPr lang="en" baseline="-25000">
                <a:solidFill>
                  <a:srgbClr val="5B0F00"/>
                </a:solidFill>
                <a:latin typeface="Roboto Mono"/>
                <a:ea typeface="Roboto Mono"/>
                <a:cs typeface="Roboto Mono"/>
                <a:sym typeface="Roboto Mono"/>
              </a:rPr>
              <a:t>l</a:t>
            </a:r>
            <a:r>
              <a:rPr lang="en">
                <a:solidFill>
                  <a:srgbClr val="5B0F00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300">
              <a:solidFill>
                <a:srgbClr val="5B0F00"/>
              </a:solidFill>
            </a:endParaRPr>
          </a:p>
        </p:txBody>
      </p:sp>
      <p:cxnSp>
        <p:nvCxnSpPr>
          <p:cNvPr id="543" name="Google Shape;543;g2b6e45d6096_0_107"/>
          <p:cNvCxnSpPr>
            <a:stCxn id="540" idx="2"/>
            <a:endCxn id="541" idx="0"/>
          </p:cNvCxnSpPr>
          <p:nvPr/>
        </p:nvCxnSpPr>
        <p:spPr>
          <a:xfrm rot="5400000">
            <a:off x="4714100" y="2028175"/>
            <a:ext cx="976800" cy="1334700"/>
          </a:xfrm>
          <a:prstGeom prst="bentConnector3">
            <a:avLst>
              <a:gd name="adj1" fmla="val 49996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44" name="Google Shape;544;g2b6e45d6096_0_107"/>
          <p:cNvCxnSpPr>
            <a:stCxn id="540" idx="2"/>
            <a:endCxn id="542" idx="0"/>
          </p:cNvCxnSpPr>
          <p:nvPr/>
        </p:nvCxnSpPr>
        <p:spPr>
          <a:xfrm rot="-5400000" flipH="1">
            <a:off x="6075200" y="2001775"/>
            <a:ext cx="976800" cy="1387500"/>
          </a:xfrm>
          <a:prstGeom prst="bentConnector3">
            <a:avLst>
              <a:gd name="adj1" fmla="val 49996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9" name="Google Shape;549;g2b6e45d6096_0_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3799" y="3786289"/>
            <a:ext cx="5728500" cy="8442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sp>
        <p:nvSpPr>
          <p:cNvPr id="550" name="Google Shape;550;g2b6e45d6096_0_55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Direct Preference Optimization (DPO)</a:t>
            </a:r>
            <a:endParaRPr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51" name="Google Shape;551;g2b6e45d6096_0_5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  <p:pic>
        <p:nvPicPr>
          <p:cNvPr id="552" name="Google Shape;552;g2b6e45d6096_0_5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435000" y="181275"/>
            <a:ext cx="548700" cy="54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53" name="Google Shape;553;g2b6e45d6096_0_55"/>
          <p:cNvCxnSpPr>
            <a:stCxn id="554" idx="2"/>
          </p:cNvCxnSpPr>
          <p:nvPr/>
        </p:nvCxnSpPr>
        <p:spPr>
          <a:xfrm>
            <a:off x="1698700" y="2041000"/>
            <a:ext cx="0" cy="357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54" name="Google Shape;554;g2b6e45d6096_0_55"/>
          <p:cNvSpPr/>
          <p:nvPr/>
        </p:nvSpPr>
        <p:spPr>
          <a:xfrm>
            <a:off x="462700" y="1262800"/>
            <a:ext cx="2472000" cy="7782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Load a dataset</a:t>
            </a:r>
            <a:endParaRPr sz="1700">
              <a:solidFill>
                <a:schemeClr val="accen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555" name="Google Shape;555;g2b6e45d6096_0_55"/>
          <p:cNvCxnSpPr/>
          <p:nvPr/>
        </p:nvCxnSpPr>
        <p:spPr>
          <a:xfrm>
            <a:off x="1698700" y="3177125"/>
            <a:ext cx="0" cy="357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56" name="Google Shape;556;g2b6e45d6096_0_55"/>
          <p:cNvSpPr/>
          <p:nvPr/>
        </p:nvSpPr>
        <p:spPr>
          <a:xfrm>
            <a:off x="462700" y="2398900"/>
            <a:ext cx="2472000" cy="778200"/>
          </a:xfrm>
          <a:prstGeom prst="roundRect">
            <a:avLst>
              <a:gd name="adj" fmla="val 16667"/>
            </a:avLst>
          </a:prstGeom>
          <a:solidFill>
            <a:srgbClr val="000000">
              <a:alpha val="0"/>
            </a:srgbClr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Apply Chat template</a:t>
            </a:r>
            <a:endParaRPr sz="17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57" name="Google Shape;557;g2b6e45d6096_0_55"/>
          <p:cNvSpPr/>
          <p:nvPr/>
        </p:nvSpPr>
        <p:spPr>
          <a:xfrm>
            <a:off x="462700" y="3535050"/>
            <a:ext cx="2472000" cy="7782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DPO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58" name="Google Shape;558;g2b6e45d6096_0_55"/>
          <p:cNvSpPr/>
          <p:nvPr/>
        </p:nvSpPr>
        <p:spPr>
          <a:xfrm>
            <a:off x="4785350" y="1775125"/>
            <a:ext cx="2169000" cy="432000"/>
          </a:xfrm>
          <a:prstGeom prst="roundRect">
            <a:avLst>
              <a:gd name="adj" fmla="val 16667"/>
            </a:avLst>
          </a:prstGeom>
          <a:solidFill>
            <a:srgbClr val="274E13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Prompt (x)</a:t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559" name="Google Shape;559;g2b6e45d6096_0_55"/>
          <p:cNvSpPr/>
          <p:nvPr/>
        </p:nvSpPr>
        <p:spPr>
          <a:xfrm>
            <a:off x="3299125" y="3183850"/>
            <a:ext cx="2472000" cy="432000"/>
          </a:xfrm>
          <a:prstGeom prst="roundRect">
            <a:avLst>
              <a:gd name="adj" fmla="val 16667"/>
            </a:avLst>
          </a:prstGeom>
          <a:solidFill>
            <a:srgbClr val="1C4587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Chosen response (y</a:t>
            </a:r>
            <a:r>
              <a:rPr lang="en" baseline="-25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w</a:t>
            </a:r>
            <a:r>
              <a:rPr lang="en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300">
              <a:solidFill>
                <a:schemeClr val="lt1"/>
              </a:solidFill>
            </a:endParaRPr>
          </a:p>
        </p:txBody>
      </p:sp>
      <p:sp>
        <p:nvSpPr>
          <p:cNvPr id="560" name="Google Shape;560;g2b6e45d6096_0_55"/>
          <p:cNvSpPr/>
          <p:nvPr/>
        </p:nvSpPr>
        <p:spPr>
          <a:xfrm>
            <a:off x="5968625" y="3183850"/>
            <a:ext cx="2577600" cy="432000"/>
          </a:xfrm>
          <a:prstGeom prst="roundRect">
            <a:avLst>
              <a:gd name="adj" fmla="val 16667"/>
            </a:avLst>
          </a:prstGeom>
          <a:solidFill>
            <a:srgbClr val="660000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Rejected response (y</a:t>
            </a:r>
            <a:r>
              <a:rPr lang="en" baseline="-25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l</a:t>
            </a:r>
            <a:r>
              <a:rPr lang="en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300">
              <a:solidFill>
                <a:schemeClr val="lt1"/>
              </a:solidFill>
            </a:endParaRPr>
          </a:p>
        </p:txBody>
      </p:sp>
      <p:cxnSp>
        <p:nvCxnSpPr>
          <p:cNvPr id="561" name="Google Shape;561;g2b6e45d6096_0_55"/>
          <p:cNvCxnSpPr>
            <a:stCxn id="558" idx="2"/>
            <a:endCxn id="559" idx="0"/>
          </p:cNvCxnSpPr>
          <p:nvPr/>
        </p:nvCxnSpPr>
        <p:spPr>
          <a:xfrm rot="5400000">
            <a:off x="4714100" y="2028175"/>
            <a:ext cx="976800" cy="1334700"/>
          </a:xfrm>
          <a:prstGeom prst="bentConnector3">
            <a:avLst>
              <a:gd name="adj1" fmla="val 49996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62" name="Google Shape;562;g2b6e45d6096_0_55"/>
          <p:cNvCxnSpPr>
            <a:stCxn id="558" idx="2"/>
            <a:endCxn id="560" idx="0"/>
          </p:cNvCxnSpPr>
          <p:nvPr/>
        </p:nvCxnSpPr>
        <p:spPr>
          <a:xfrm rot="-5400000" flipH="1">
            <a:off x="6075200" y="2001775"/>
            <a:ext cx="976800" cy="1387500"/>
          </a:xfrm>
          <a:prstGeom prst="bentConnector3">
            <a:avLst>
              <a:gd name="adj1" fmla="val 49996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2b5c973c316_0_662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Direct Preference Optimization (DPO)</a:t>
            </a:r>
            <a:endParaRPr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68" name="Google Shape;568;g2b5c973c316_0_66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  <p:pic>
        <p:nvPicPr>
          <p:cNvPr id="569" name="Google Shape;569;g2b5c973c316_0_66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35000" y="181275"/>
            <a:ext cx="548700" cy="54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70" name="Google Shape;570;g2b5c973c316_0_662"/>
          <p:cNvCxnSpPr>
            <a:stCxn id="571" idx="2"/>
          </p:cNvCxnSpPr>
          <p:nvPr/>
        </p:nvCxnSpPr>
        <p:spPr>
          <a:xfrm>
            <a:off x="1698700" y="2041000"/>
            <a:ext cx="0" cy="357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71" name="Google Shape;571;g2b5c973c316_0_662"/>
          <p:cNvSpPr/>
          <p:nvPr/>
        </p:nvSpPr>
        <p:spPr>
          <a:xfrm>
            <a:off x="462700" y="1262800"/>
            <a:ext cx="2472000" cy="7782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Load a dataset</a:t>
            </a:r>
            <a:endParaRPr sz="1700">
              <a:solidFill>
                <a:schemeClr val="accen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572" name="Google Shape;572;g2b5c973c316_0_662"/>
          <p:cNvCxnSpPr/>
          <p:nvPr/>
        </p:nvCxnSpPr>
        <p:spPr>
          <a:xfrm>
            <a:off x="1698700" y="3177125"/>
            <a:ext cx="0" cy="357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73" name="Google Shape;573;g2b5c973c316_0_662"/>
          <p:cNvSpPr/>
          <p:nvPr/>
        </p:nvSpPr>
        <p:spPr>
          <a:xfrm>
            <a:off x="462700" y="2398900"/>
            <a:ext cx="2472000" cy="778200"/>
          </a:xfrm>
          <a:prstGeom prst="roundRect">
            <a:avLst>
              <a:gd name="adj" fmla="val 16667"/>
            </a:avLst>
          </a:prstGeom>
          <a:solidFill>
            <a:srgbClr val="000000">
              <a:alpha val="0"/>
            </a:srgbClr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Apply Chat template</a:t>
            </a:r>
            <a:endParaRPr sz="17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74" name="Google Shape;574;g2b5c973c316_0_662"/>
          <p:cNvSpPr/>
          <p:nvPr/>
        </p:nvSpPr>
        <p:spPr>
          <a:xfrm>
            <a:off x="462700" y="3535050"/>
            <a:ext cx="2472000" cy="7782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DPO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75" name="Google Shape;575;g2b5c973c316_0_662"/>
          <p:cNvSpPr/>
          <p:nvPr/>
        </p:nvSpPr>
        <p:spPr>
          <a:xfrm>
            <a:off x="4785350" y="1775125"/>
            <a:ext cx="2169000" cy="432000"/>
          </a:xfrm>
          <a:prstGeom prst="roundRect">
            <a:avLst>
              <a:gd name="adj" fmla="val 16667"/>
            </a:avLst>
          </a:prstGeom>
          <a:solidFill>
            <a:srgbClr val="274E13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Prompt</a:t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576" name="Google Shape;576;g2b5c973c316_0_662"/>
          <p:cNvSpPr/>
          <p:nvPr/>
        </p:nvSpPr>
        <p:spPr>
          <a:xfrm>
            <a:off x="3216125" y="3183850"/>
            <a:ext cx="1384800" cy="432000"/>
          </a:xfrm>
          <a:prstGeom prst="roundRect">
            <a:avLst>
              <a:gd name="adj" fmla="val 16667"/>
            </a:avLst>
          </a:prstGeom>
          <a:solidFill>
            <a:srgbClr val="1C4587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Response 1</a:t>
            </a:r>
            <a:endParaRPr sz="1300">
              <a:solidFill>
                <a:schemeClr val="lt1"/>
              </a:solidFill>
            </a:endParaRPr>
          </a:p>
        </p:txBody>
      </p:sp>
      <p:sp>
        <p:nvSpPr>
          <p:cNvPr id="577" name="Google Shape;577;g2b5c973c316_0_662"/>
          <p:cNvSpPr/>
          <p:nvPr/>
        </p:nvSpPr>
        <p:spPr>
          <a:xfrm>
            <a:off x="4714650" y="3183850"/>
            <a:ext cx="1384800" cy="432000"/>
          </a:xfrm>
          <a:prstGeom prst="roundRect">
            <a:avLst>
              <a:gd name="adj" fmla="val 16667"/>
            </a:avLst>
          </a:prstGeom>
          <a:solidFill>
            <a:srgbClr val="20124D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Response 2</a:t>
            </a:r>
            <a:endParaRPr sz="1300">
              <a:solidFill>
                <a:schemeClr val="lt1"/>
              </a:solidFill>
            </a:endParaRPr>
          </a:p>
        </p:txBody>
      </p:sp>
      <p:cxnSp>
        <p:nvCxnSpPr>
          <p:cNvPr id="578" name="Google Shape;578;g2b5c973c316_0_662"/>
          <p:cNvCxnSpPr>
            <a:stCxn id="575" idx="2"/>
            <a:endCxn id="576" idx="0"/>
          </p:cNvCxnSpPr>
          <p:nvPr/>
        </p:nvCxnSpPr>
        <p:spPr>
          <a:xfrm rot="5400000">
            <a:off x="4400750" y="1714825"/>
            <a:ext cx="976800" cy="1961400"/>
          </a:xfrm>
          <a:prstGeom prst="bentConnector3">
            <a:avLst>
              <a:gd name="adj1" fmla="val 49996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79" name="Google Shape;579;g2b5c973c316_0_662"/>
          <p:cNvCxnSpPr>
            <a:stCxn id="575" idx="2"/>
            <a:endCxn id="577" idx="0"/>
          </p:cNvCxnSpPr>
          <p:nvPr/>
        </p:nvCxnSpPr>
        <p:spPr>
          <a:xfrm rot="5400000">
            <a:off x="5150000" y="2464075"/>
            <a:ext cx="976800" cy="462900"/>
          </a:xfrm>
          <a:prstGeom prst="bentConnector3">
            <a:avLst>
              <a:gd name="adj1" fmla="val 49996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80" name="Google Shape;580;g2b5c973c316_0_662"/>
          <p:cNvSpPr/>
          <p:nvPr/>
        </p:nvSpPr>
        <p:spPr>
          <a:xfrm>
            <a:off x="6198875" y="3183850"/>
            <a:ext cx="1351500" cy="432000"/>
          </a:xfrm>
          <a:prstGeom prst="roundRect">
            <a:avLst>
              <a:gd name="adj" fmla="val 16667"/>
            </a:avLst>
          </a:prstGeom>
          <a:solidFill>
            <a:srgbClr val="4C1130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Response 3</a:t>
            </a:r>
            <a:endParaRPr sz="1300">
              <a:solidFill>
                <a:schemeClr val="lt1"/>
              </a:solidFill>
            </a:endParaRPr>
          </a:p>
        </p:txBody>
      </p:sp>
      <p:cxnSp>
        <p:nvCxnSpPr>
          <p:cNvPr id="581" name="Google Shape;581;g2b5c973c316_0_662"/>
          <p:cNvCxnSpPr>
            <a:stCxn id="575" idx="2"/>
            <a:endCxn id="580" idx="0"/>
          </p:cNvCxnSpPr>
          <p:nvPr/>
        </p:nvCxnSpPr>
        <p:spPr>
          <a:xfrm rot="-5400000" flipH="1">
            <a:off x="5883800" y="2193175"/>
            <a:ext cx="976800" cy="1004700"/>
          </a:xfrm>
          <a:prstGeom prst="bentConnector3">
            <a:avLst>
              <a:gd name="adj1" fmla="val 49996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82" name="Google Shape;582;g2b5c973c316_0_662"/>
          <p:cNvSpPr/>
          <p:nvPr/>
        </p:nvSpPr>
        <p:spPr>
          <a:xfrm>
            <a:off x="7649800" y="3183850"/>
            <a:ext cx="1351500" cy="432000"/>
          </a:xfrm>
          <a:prstGeom prst="roundRect">
            <a:avLst>
              <a:gd name="adj" fmla="val 16667"/>
            </a:avLst>
          </a:prstGeom>
          <a:solidFill>
            <a:srgbClr val="660000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Response 4</a:t>
            </a:r>
            <a:endParaRPr sz="1300">
              <a:solidFill>
                <a:schemeClr val="lt1"/>
              </a:solidFill>
            </a:endParaRPr>
          </a:p>
        </p:txBody>
      </p:sp>
      <p:cxnSp>
        <p:nvCxnSpPr>
          <p:cNvPr id="583" name="Google Shape;583;g2b5c973c316_0_662"/>
          <p:cNvCxnSpPr>
            <a:stCxn id="575" idx="2"/>
            <a:endCxn id="582" idx="0"/>
          </p:cNvCxnSpPr>
          <p:nvPr/>
        </p:nvCxnSpPr>
        <p:spPr>
          <a:xfrm rot="-5400000" flipH="1">
            <a:off x="6609350" y="1467625"/>
            <a:ext cx="976800" cy="2455800"/>
          </a:xfrm>
          <a:prstGeom prst="bentConnector3">
            <a:avLst>
              <a:gd name="adj1" fmla="val 49996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84" name="Google Shape;584;g2b5c973c316_0_662"/>
          <p:cNvSpPr txBox="1">
            <a:spLocks noGrp="1"/>
          </p:cNvSpPr>
          <p:nvPr>
            <p:ph type="body" idx="1"/>
          </p:nvPr>
        </p:nvSpPr>
        <p:spPr>
          <a:xfrm>
            <a:off x="3161850" y="3770475"/>
            <a:ext cx="5859300" cy="7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Where:</a:t>
            </a:r>
            <a:endParaRPr sz="17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  Pref(R1) &gt; Pref(R2) &gt; Pref(R3) &gt; Pref(R4)</a:t>
            </a:r>
            <a:endParaRPr sz="1700">
              <a:solidFill>
                <a:srgbClr val="FF9D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b67c4de1ca_1_94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Why align?</a:t>
            </a:r>
            <a:endParaRPr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91" name="Google Shape;91;g2b67c4de1ca_1_9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pic>
        <p:nvPicPr>
          <p:cNvPr id="92" name="Google Shape;92;g2b67c4de1ca_1_9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35000" y="181275"/>
            <a:ext cx="548700" cy="54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3" name="Google Shape;93;g2b67c4de1ca_1_94"/>
          <p:cNvCxnSpPr>
            <a:stCxn id="94" idx="2"/>
          </p:cNvCxnSpPr>
          <p:nvPr/>
        </p:nvCxnSpPr>
        <p:spPr>
          <a:xfrm>
            <a:off x="1675475" y="2035200"/>
            <a:ext cx="0" cy="357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4" name="Google Shape;94;g2b67c4de1ca_1_94"/>
          <p:cNvSpPr/>
          <p:nvPr/>
        </p:nvSpPr>
        <p:spPr>
          <a:xfrm>
            <a:off x="439475" y="1257000"/>
            <a:ext cx="2472000" cy="778200"/>
          </a:xfrm>
          <a:prstGeom prst="roundRect">
            <a:avLst>
              <a:gd name="adj" fmla="val 16667"/>
            </a:avLst>
          </a:prstGeom>
          <a:solidFill>
            <a:srgbClr val="000000">
              <a:alpha val="0"/>
            </a:srgbClr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Pretraining</a:t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95" name="Google Shape;95;g2b67c4de1ca_1_94"/>
          <p:cNvCxnSpPr/>
          <p:nvPr/>
        </p:nvCxnSpPr>
        <p:spPr>
          <a:xfrm>
            <a:off x="1675475" y="3171325"/>
            <a:ext cx="0" cy="357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6" name="Google Shape;96;g2b67c4de1ca_1_94"/>
          <p:cNvSpPr/>
          <p:nvPr/>
        </p:nvSpPr>
        <p:spPr>
          <a:xfrm>
            <a:off x="439475" y="2393100"/>
            <a:ext cx="2472000" cy="7782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Supervised fine-tuning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97" name="Google Shape;97;g2b67c4de1ca_1_94"/>
          <p:cNvSpPr/>
          <p:nvPr/>
        </p:nvSpPr>
        <p:spPr>
          <a:xfrm>
            <a:off x="439475" y="3529250"/>
            <a:ext cx="2472000" cy="7782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Alignment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98" name="Google Shape;98;g2b67c4de1ca_1_94"/>
          <p:cNvSpPr txBox="1"/>
          <p:nvPr/>
        </p:nvSpPr>
        <p:spPr>
          <a:xfrm>
            <a:off x="4650800" y="1257000"/>
            <a:ext cx="3343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D21E"/>
                </a:solidFill>
              </a:rPr>
              <a:t>Is pineapple on pizza a crime?</a:t>
            </a:r>
            <a:endParaRPr sz="1800">
              <a:solidFill>
                <a:srgbClr val="FFD21E"/>
              </a:solidFill>
            </a:endParaRPr>
          </a:p>
        </p:txBody>
      </p:sp>
      <p:sp>
        <p:nvSpPr>
          <p:cNvPr id="99" name="Google Shape;99;g2b67c4de1ca_1_94"/>
          <p:cNvSpPr/>
          <p:nvPr/>
        </p:nvSpPr>
        <p:spPr>
          <a:xfrm>
            <a:off x="5086700" y="2393100"/>
            <a:ext cx="2472000" cy="778200"/>
          </a:xfrm>
          <a:prstGeom prst="roundRect">
            <a:avLst>
              <a:gd name="adj" fmla="val 16667"/>
            </a:avLst>
          </a:prstGeom>
          <a:solidFill>
            <a:srgbClr val="000000">
              <a:alpha val="0"/>
            </a:srgbClr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SFT LLM</a:t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100" name="Google Shape;100;g2b67c4de1ca_1_94"/>
          <p:cNvCxnSpPr/>
          <p:nvPr/>
        </p:nvCxnSpPr>
        <p:spPr>
          <a:xfrm>
            <a:off x="6322700" y="1836300"/>
            <a:ext cx="0" cy="357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1" name="Google Shape;101;g2b67c4de1ca_1_94"/>
          <p:cNvCxnSpPr/>
          <p:nvPr/>
        </p:nvCxnSpPr>
        <p:spPr>
          <a:xfrm flipH="1">
            <a:off x="5730675" y="3393425"/>
            <a:ext cx="220500" cy="3117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2" name="Google Shape;102;g2b67c4de1ca_1_94"/>
          <p:cNvCxnSpPr/>
          <p:nvPr/>
        </p:nvCxnSpPr>
        <p:spPr>
          <a:xfrm>
            <a:off x="6597000" y="3384725"/>
            <a:ext cx="166800" cy="3291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03" name="Google Shape;103;g2b67c4de1ca_1_94"/>
          <p:cNvSpPr txBox="1"/>
          <p:nvPr/>
        </p:nvSpPr>
        <p:spPr>
          <a:xfrm>
            <a:off x="4958475" y="3818375"/>
            <a:ext cx="1126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“Yes” 👎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104" name="Google Shape;104;g2b67c4de1ca_1_94"/>
          <p:cNvSpPr txBox="1"/>
          <p:nvPr/>
        </p:nvSpPr>
        <p:spPr>
          <a:xfrm>
            <a:off x="6597000" y="3818375"/>
            <a:ext cx="998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“No” 👍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105" name="Google Shape;105;g2b67c4de1ca_1_94"/>
          <p:cNvSpPr txBox="1"/>
          <p:nvPr/>
        </p:nvSpPr>
        <p:spPr>
          <a:xfrm>
            <a:off x="4683650" y="4317925"/>
            <a:ext cx="3278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Collect human / AI feedback</a:t>
            </a:r>
            <a:endParaRPr sz="1800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to learn p(y</a:t>
            </a:r>
            <a:r>
              <a:rPr lang="en" sz="1800" baseline="-25000">
                <a:solidFill>
                  <a:schemeClr val="lt1"/>
                </a:solidFill>
              </a:rPr>
              <a:t>w</a:t>
            </a:r>
            <a:r>
              <a:rPr lang="en" sz="1800">
                <a:solidFill>
                  <a:schemeClr val="lt1"/>
                </a:solidFill>
              </a:rPr>
              <a:t>﹥y</a:t>
            </a:r>
            <a:r>
              <a:rPr lang="en" sz="1800" baseline="-25000">
                <a:solidFill>
                  <a:schemeClr val="lt1"/>
                </a:solidFill>
              </a:rPr>
              <a:t>l</a:t>
            </a:r>
            <a:r>
              <a:rPr lang="en" sz="1800">
                <a:solidFill>
                  <a:schemeClr val="lt1"/>
                </a:solidFill>
              </a:rPr>
              <a:t>)</a:t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2b5c973c316_0_3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Direct Preference Optimization (DPO)</a:t>
            </a:r>
            <a:endParaRPr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90" name="Google Shape;590;g2b5c973c316_0_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  <p:pic>
        <p:nvPicPr>
          <p:cNvPr id="591" name="Google Shape;591;g2b5c973c316_0_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35000" y="181275"/>
            <a:ext cx="548700" cy="54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92" name="Google Shape;592;g2b5c973c316_0_3"/>
          <p:cNvCxnSpPr>
            <a:stCxn id="593" idx="2"/>
          </p:cNvCxnSpPr>
          <p:nvPr/>
        </p:nvCxnSpPr>
        <p:spPr>
          <a:xfrm>
            <a:off x="1698700" y="2041000"/>
            <a:ext cx="0" cy="357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93" name="Google Shape;593;g2b5c973c316_0_3"/>
          <p:cNvSpPr/>
          <p:nvPr/>
        </p:nvSpPr>
        <p:spPr>
          <a:xfrm>
            <a:off x="462700" y="1262800"/>
            <a:ext cx="2472000" cy="7782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Load a dataset</a:t>
            </a:r>
            <a:endParaRPr sz="1700">
              <a:solidFill>
                <a:schemeClr val="accen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594" name="Google Shape;594;g2b5c973c316_0_3"/>
          <p:cNvCxnSpPr/>
          <p:nvPr/>
        </p:nvCxnSpPr>
        <p:spPr>
          <a:xfrm>
            <a:off x="1698700" y="3177125"/>
            <a:ext cx="0" cy="357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95" name="Google Shape;595;g2b5c973c316_0_3"/>
          <p:cNvSpPr/>
          <p:nvPr/>
        </p:nvSpPr>
        <p:spPr>
          <a:xfrm>
            <a:off x="462700" y="2398900"/>
            <a:ext cx="2472000" cy="778200"/>
          </a:xfrm>
          <a:prstGeom prst="roundRect">
            <a:avLst>
              <a:gd name="adj" fmla="val 16667"/>
            </a:avLst>
          </a:prstGeom>
          <a:solidFill>
            <a:srgbClr val="000000">
              <a:alpha val="0"/>
            </a:srgbClr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Apply Chat template</a:t>
            </a:r>
            <a:endParaRPr sz="17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96" name="Google Shape;596;g2b5c973c316_0_3"/>
          <p:cNvSpPr/>
          <p:nvPr/>
        </p:nvSpPr>
        <p:spPr>
          <a:xfrm>
            <a:off x="462700" y="3535050"/>
            <a:ext cx="2472000" cy="7782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DPO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97" name="Google Shape;597;g2b5c973c316_0_3"/>
          <p:cNvSpPr/>
          <p:nvPr/>
        </p:nvSpPr>
        <p:spPr>
          <a:xfrm>
            <a:off x="4806025" y="1396425"/>
            <a:ext cx="2169000" cy="432000"/>
          </a:xfrm>
          <a:prstGeom prst="roundRect">
            <a:avLst>
              <a:gd name="adj" fmla="val 16667"/>
            </a:avLst>
          </a:prstGeom>
          <a:solidFill>
            <a:srgbClr val="274E13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Prompt</a:t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598" name="Google Shape;598;g2b5c973c316_0_3"/>
          <p:cNvSpPr/>
          <p:nvPr/>
        </p:nvSpPr>
        <p:spPr>
          <a:xfrm>
            <a:off x="3525425" y="3837275"/>
            <a:ext cx="2169000" cy="432000"/>
          </a:xfrm>
          <a:prstGeom prst="roundRect">
            <a:avLst>
              <a:gd name="adj" fmla="val 16667"/>
            </a:avLst>
          </a:prstGeom>
          <a:solidFill>
            <a:srgbClr val="1C4587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Chosen response</a:t>
            </a:r>
            <a:endParaRPr sz="1300">
              <a:solidFill>
                <a:schemeClr val="lt1"/>
              </a:solidFill>
            </a:endParaRPr>
          </a:p>
        </p:txBody>
      </p:sp>
      <p:sp>
        <p:nvSpPr>
          <p:cNvPr id="599" name="Google Shape;599;g2b5c973c316_0_3"/>
          <p:cNvSpPr/>
          <p:nvPr/>
        </p:nvSpPr>
        <p:spPr>
          <a:xfrm>
            <a:off x="5891975" y="3837274"/>
            <a:ext cx="2169000" cy="432000"/>
          </a:xfrm>
          <a:prstGeom prst="roundRect">
            <a:avLst>
              <a:gd name="adj" fmla="val 16667"/>
            </a:avLst>
          </a:prstGeom>
          <a:solidFill>
            <a:srgbClr val="660000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Rejected response</a:t>
            </a:r>
            <a:endParaRPr sz="1300">
              <a:solidFill>
                <a:schemeClr val="lt1"/>
              </a:solidFill>
            </a:endParaRPr>
          </a:p>
        </p:txBody>
      </p:sp>
      <p:sp>
        <p:nvSpPr>
          <p:cNvPr id="600" name="Google Shape;600;g2b5c973c316_0_3"/>
          <p:cNvSpPr/>
          <p:nvPr/>
        </p:nvSpPr>
        <p:spPr>
          <a:xfrm>
            <a:off x="4806025" y="2100788"/>
            <a:ext cx="2169000" cy="432000"/>
          </a:xfrm>
          <a:prstGeom prst="roundRect">
            <a:avLst>
              <a:gd name="adj" fmla="val 16667"/>
            </a:avLst>
          </a:prstGeom>
          <a:solidFill>
            <a:srgbClr val="1C4587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Assistant reponse</a:t>
            </a:r>
            <a:endParaRPr sz="1300">
              <a:solidFill>
                <a:schemeClr val="lt1"/>
              </a:solidFill>
            </a:endParaRPr>
          </a:p>
        </p:txBody>
      </p:sp>
      <p:sp>
        <p:nvSpPr>
          <p:cNvPr id="601" name="Google Shape;601;g2b5c973c316_0_3"/>
          <p:cNvSpPr/>
          <p:nvPr/>
        </p:nvSpPr>
        <p:spPr>
          <a:xfrm>
            <a:off x="4799050" y="2805150"/>
            <a:ext cx="2169000" cy="432000"/>
          </a:xfrm>
          <a:prstGeom prst="roundRect">
            <a:avLst>
              <a:gd name="adj" fmla="val 16667"/>
            </a:avLst>
          </a:prstGeom>
          <a:solidFill>
            <a:srgbClr val="274E13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User response</a:t>
            </a:r>
            <a:endParaRPr sz="1100">
              <a:solidFill>
                <a:schemeClr val="lt1"/>
              </a:solidFill>
            </a:endParaRPr>
          </a:p>
        </p:txBody>
      </p:sp>
      <p:cxnSp>
        <p:nvCxnSpPr>
          <p:cNvPr id="602" name="Google Shape;602;g2b5c973c316_0_3"/>
          <p:cNvCxnSpPr>
            <a:stCxn id="597" idx="2"/>
            <a:endCxn id="600" idx="0"/>
          </p:cNvCxnSpPr>
          <p:nvPr/>
        </p:nvCxnSpPr>
        <p:spPr>
          <a:xfrm>
            <a:off x="5890525" y="1828425"/>
            <a:ext cx="0" cy="2724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03" name="Google Shape;603;g2b5c973c316_0_3"/>
          <p:cNvCxnSpPr>
            <a:stCxn id="600" idx="2"/>
            <a:endCxn id="601" idx="0"/>
          </p:cNvCxnSpPr>
          <p:nvPr/>
        </p:nvCxnSpPr>
        <p:spPr>
          <a:xfrm flipH="1">
            <a:off x="5883625" y="2532788"/>
            <a:ext cx="6900" cy="2724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04" name="Google Shape;604;g2b5c973c316_0_3"/>
          <p:cNvCxnSpPr>
            <a:stCxn id="601" idx="2"/>
            <a:endCxn id="598" idx="0"/>
          </p:cNvCxnSpPr>
          <p:nvPr/>
        </p:nvCxnSpPr>
        <p:spPr>
          <a:xfrm rot="5400000">
            <a:off x="4946800" y="2900400"/>
            <a:ext cx="600000" cy="1273500"/>
          </a:xfrm>
          <a:prstGeom prst="bentConnector3">
            <a:avLst>
              <a:gd name="adj1" fmla="val 50010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05" name="Google Shape;605;g2b5c973c316_0_3"/>
          <p:cNvCxnSpPr>
            <a:stCxn id="601" idx="2"/>
            <a:endCxn id="599" idx="0"/>
          </p:cNvCxnSpPr>
          <p:nvPr/>
        </p:nvCxnSpPr>
        <p:spPr>
          <a:xfrm rot="-5400000" flipH="1">
            <a:off x="6130000" y="2990700"/>
            <a:ext cx="600000" cy="1092900"/>
          </a:xfrm>
          <a:prstGeom prst="bentConnector3">
            <a:avLst>
              <a:gd name="adj1" fmla="val 50010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g2b5c973c316_0_55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Direct Preference Optimization (DPO)</a:t>
            </a:r>
            <a:endParaRPr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11" name="Google Shape;611;g2b5c973c316_0_5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41</a:t>
            </a:fld>
            <a:endParaRPr/>
          </a:p>
        </p:txBody>
      </p:sp>
      <p:pic>
        <p:nvPicPr>
          <p:cNvPr id="612" name="Google Shape;612;g2b5c973c316_0_5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35000" y="181275"/>
            <a:ext cx="548700" cy="54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13" name="Google Shape;613;g2b5c973c316_0_55"/>
          <p:cNvCxnSpPr>
            <a:stCxn id="614" idx="2"/>
          </p:cNvCxnSpPr>
          <p:nvPr/>
        </p:nvCxnSpPr>
        <p:spPr>
          <a:xfrm>
            <a:off x="1698700" y="2041000"/>
            <a:ext cx="0" cy="357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14" name="Google Shape;614;g2b5c973c316_0_55"/>
          <p:cNvSpPr/>
          <p:nvPr/>
        </p:nvSpPr>
        <p:spPr>
          <a:xfrm>
            <a:off x="462700" y="1262800"/>
            <a:ext cx="2472000" cy="7782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Load a dataset</a:t>
            </a:r>
            <a:endParaRPr sz="1700">
              <a:solidFill>
                <a:schemeClr val="accen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615" name="Google Shape;615;g2b5c973c316_0_55"/>
          <p:cNvCxnSpPr/>
          <p:nvPr/>
        </p:nvCxnSpPr>
        <p:spPr>
          <a:xfrm>
            <a:off x="1698700" y="3177125"/>
            <a:ext cx="0" cy="357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16" name="Google Shape;616;g2b5c973c316_0_55"/>
          <p:cNvSpPr/>
          <p:nvPr/>
        </p:nvSpPr>
        <p:spPr>
          <a:xfrm>
            <a:off x="462700" y="2398900"/>
            <a:ext cx="2472000" cy="7782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Apply Chat template</a:t>
            </a:r>
            <a:endParaRPr sz="1700">
              <a:solidFill>
                <a:schemeClr val="accen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17" name="Google Shape;617;g2b5c973c316_0_55"/>
          <p:cNvSpPr/>
          <p:nvPr/>
        </p:nvSpPr>
        <p:spPr>
          <a:xfrm>
            <a:off x="462700" y="3535050"/>
            <a:ext cx="2472000" cy="7782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DPO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18" name="Google Shape;618;g2b5c973c316_0_55"/>
          <p:cNvSpPr/>
          <p:nvPr/>
        </p:nvSpPr>
        <p:spPr>
          <a:xfrm>
            <a:off x="3528900" y="1399575"/>
            <a:ext cx="2169000" cy="432000"/>
          </a:xfrm>
          <a:prstGeom prst="roundRect">
            <a:avLst>
              <a:gd name="adj" fmla="val 16667"/>
            </a:avLst>
          </a:prstGeom>
          <a:solidFill>
            <a:srgbClr val="274E13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Prompt</a:t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619" name="Google Shape;619;g2b5c973c316_0_55"/>
          <p:cNvSpPr/>
          <p:nvPr/>
        </p:nvSpPr>
        <p:spPr>
          <a:xfrm>
            <a:off x="3525425" y="3837275"/>
            <a:ext cx="2169000" cy="432000"/>
          </a:xfrm>
          <a:prstGeom prst="roundRect">
            <a:avLst>
              <a:gd name="adj" fmla="val 16667"/>
            </a:avLst>
          </a:prstGeom>
          <a:solidFill>
            <a:srgbClr val="1C4587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Chosen response</a:t>
            </a:r>
            <a:endParaRPr sz="1300">
              <a:solidFill>
                <a:schemeClr val="lt1"/>
              </a:solidFill>
            </a:endParaRPr>
          </a:p>
        </p:txBody>
      </p:sp>
      <p:sp>
        <p:nvSpPr>
          <p:cNvPr id="620" name="Google Shape;620;g2b5c973c316_0_55"/>
          <p:cNvSpPr/>
          <p:nvPr/>
        </p:nvSpPr>
        <p:spPr>
          <a:xfrm>
            <a:off x="5891975" y="3837274"/>
            <a:ext cx="2169000" cy="432000"/>
          </a:xfrm>
          <a:prstGeom prst="roundRect">
            <a:avLst>
              <a:gd name="adj" fmla="val 16667"/>
            </a:avLst>
          </a:prstGeom>
          <a:solidFill>
            <a:srgbClr val="660000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Rejected response</a:t>
            </a:r>
            <a:endParaRPr sz="1300">
              <a:solidFill>
                <a:schemeClr val="lt1"/>
              </a:solidFill>
            </a:endParaRPr>
          </a:p>
        </p:txBody>
      </p:sp>
      <p:sp>
        <p:nvSpPr>
          <p:cNvPr id="621" name="Google Shape;621;g2b5c973c316_0_55"/>
          <p:cNvSpPr/>
          <p:nvPr/>
        </p:nvSpPr>
        <p:spPr>
          <a:xfrm>
            <a:off x="3528900" y="2103938"/>
            <a:ext cx="2169000" cy="432000"/>
          </a:xfrm>
          <a:prstGeom prst="roundRect">
            <a:avLst>
              <a:gd name="adj" fmla="val 16667"/>
            </a:avLst>
          </a:prstGeom>
          <a:solidFill>
            <a:srgbClr val="1C4587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Assistant reponse</a:t>
            </a:r>
            <a:endParaRPr sz="1300">
              <a:solidFill>
                <a:schemeClr val="lt1"/>
              </a:solidFill>
            </a:endParaRPr>
          </a:p>
        </p:txBody>
      </p:sp>
      <p:sp>
        <p:nvSpPr>
          <p:cNvPr id="622" name="Google Shape;622;g2b5c973c316_0_55"/>
          <p:cNvSpPr/>
          <p:nvPr/>
        </p:nvSpPr>
        <p:spPr>
          <a:xfrm>
            <a:off x="3521925" y="2808300"/>
            <a:ext cx="2169000" cy="432000"/>
          </a:xfrm>
          <a:prstGeom prst="roundRect">
            <a:avLst>
              <a:gd name="adj" fmla="val 16667"/>
            </a:avLst>
          </a:prstGeom>
          <a:solidFill>
            <a:srgbClr val="274E13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User response</a:t>
            </a:r>
            <a:endParaRPr sz="1100">
              <a:solidFill>
                <a:schemeClr val="lt1"/>
              </a:solidFill>
            </a:endParaRPr>
          </a:p>
        </p:txBody>
      </p:sp>
      <p:cxnSp>
        <p:nvCxnSpPr>
          <p:cNvPr id="623" name="Google Shape;623;g2b5c973c316_0_55"/>
          <p:cNvCxnSpPr>
            <a:stCxn id="618" idx="2"/>
            <a:endCxn id="621" idx="0"/>
          </p:cNvCxnSpPr>
          <p:nvPr/>
        </p:nvCxnSpPr>
        <p:spPr>
          <a:xfrm>
            <a:off x="4613400" y="1831575"/>
            <a:ext cx="0" cy="2724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24" name="Google Shape;624;g2b5c973c316_0_55"/>
          <p:cNvCxnSpPr>
            <a:stCxn id="621" idx="2"/>
            <a:endCxn id="622" idx="0"/>
          </p:cNvCxnSpPr>
          <p:nvPr/>
        </p:nvCxnSpPr>
        <p:spPr>
          <a:xfrm flipH="1">
            <a:off x="4606500" y="2535938"/>
            <a:ext cx="6900" cy="2724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25" name="Google Shape;625;g2b5c973c316_0_55"/>
          <p:cNvSpPr/>
          <p:nvPr/>
        </p:nvSpPr>
        <p:spPr>
          <a:xfrm>
            <a:off x="5895450" y="1399588"/>
            <a:ext cx="2169000" cy="432000"/>
          </a:xfrm>
          <a:prstGeom prst="roundRect">
            <a:avLst>
              <a:gd name="adj" fmla="val 16667"/>
            </a:avLst>
          </a:prstGeom>
          <a:solidFill>
            <a:srgbClr val="274E13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Prompt</a:t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626" name="Google Shape;626;g2b5c973c316_0_55"/>
          <p:cNvSpPr/>
          <p:nvPr/>
        </p:nvSpPr>
        <p:spPr>
          <a:xfrm>
            <a:off x="5895450" y="2103950"/>
            <a:ext cx="2169000" cy="432000"/>
          </a:xfrm>
          <a:prstGeom prst="roundRect">
            <a:avLst>
              <a:gd name="adj" fmla="val 16667"/>
            </a:avLst>
          </a:prstGeom>
          <a:solidFill>
            <a:srgbClr val="1C4587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Assistant reponse</a:t>
            </a:r>
            <a:endParaRPr sz="1300">
              <a:solidFill>
                <a:schemeClr val="lt1"/>
              </a:solidFill>
            </a:endParaRPr>
          </a:p>
        </p:txBody>
      </p:sp>
      <p:sp>
        <p:nvSpPr>
          <p:cNvPr id="627" name="Google Shape;627;g2b5c973c316_0_55"/>
          <p:cNvSpPr/>
          <p:nvPr/>
        </p:nvSpPr>
        <p:spPr>
          <a:xfrm>
            <a:off x="5888475" y="2808313"/>
            <a:ext cx="2169000" cy="432000"/>
          </a:xfrm>
          <a:prstGeom prst="roundRect">
            <a:avLst>
              <a:gd name="adj" fmla="val 16667"/>
            </a:avLst>
          </a:prstGeom>
          <a:solidFill>
            <a:srgbClr val="274E13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User response</a:t>
            </a:r>
            <a:endParaRPr sz="1100">
              <a:solidFill>
                <a:schemeClr val="lt1"/>
              </a:solidFill>
            </a:endParaRPr>
          </a:p>
        </p:txBody>
      </p:sp>
      <p:cxnSp>
        <p:nvCxnSpPr>
          <p:cNvPr id="628" name="Google Shape;628;g2b5c973c316_0_55"/>
          <p:cNvCxnSpPr>
            <a:stCxn id="625" idx="2"/>
            <a:endCxn id="626" idx="0"/>
          </p:cNvCxnSpPr>
          <p:nvPr/>
        </p:nvCxnSpPr>
        <p:spPr>
          <a:xfrm>
            <a:off x="6979950" y="1831588"/>
            <a:ext cx="0" cy="2724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29" name="Google Shape;629;g2b5c973c316_0_55"/>
          <p:cNvCxnSpPr>
            <a:stCxn id="626" idx="2"/>
            <a:endCxn id="627" idx="0"/>
          </p:cNvCxnSpPr>
          <p:nvPr/>
        </p:nvCxnSpPr>
        <p:spPr>
          <a:xfrm flipH="1">
            <a:off x="6973050" y="2535950"/>
            <a:ext cx="6900" cy="2724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30" name="Google Shape;630;g2b5c973c316_0_55"/>
          <p:cNvCxnSpPr>
            <a:stCxn id="622" idx="2"/>
            <a:endCxn id="619" idx="0"/>
          </p:cNvCxnSpPr>
          <p:nvPr/>
        </p:nvCxnSpPr>
        <p:spPr>
          <a:xfrm>
            <a:off x="4606425" y="3240300"/>
            <a:ext cx="3600" cy="5970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31" name="Google Shape;631;g2b5c973c316_0_55"/>
          <p:cNvCxnSpPr>
            <a:stCxn id="627" idx="2"/>
            <a:endCxn id="620" idx="0"/>
          </p:cNvCxnSpPr>
          <p:nvPr/>
        </p:nvCxnSpPr>
        <p:spPr>
          <a:xfrm>
            <a:off x="6972975" y="3240313"/>
            <a:ext cx="3600" cy="5970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g2b5c973c316_0_35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Direct Preference Optimization (DPO)</a:t>
            </a:r>
            <a:endParaRPr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37" name="Google Shape;637;g2b5c973c316_0_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42</a:t>
            </a:fld>
            <a:endParaRPr/>
          </a:p>
        </p:txBody>
      </p:sp>
      <p:pic>
        <p:nvPicPr>
          <p:cNvPr id="638" name="Google Shape;638;g2b5c973c316_0_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35000" y="181275"/>
            <a:ext cx="548700" cy="54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39" name="Google Shape;639;g2b5c973c316_0_35"/>
          <p:cNvCxnSpPr>
            <a:stCxn id="640" idx="2"/>
          </p:cNvCxnSpPr>
          <p:nvPr/>
        </p:nvCxnSpPr>
        <p:spPr>
          <a:xfrm>
            <a:off x="1698700" y="2041000"/>
            <a:ext cx="0" cy="357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40" name="Google Shape;640;g2b5c973c316_0_35"/>
          <p:cNvSpPr/>
          <p:nvPr/>
        </p:nvSpPr>
        <p:spPr>
          <a:xfrm>
            <a:off x="462700" y="1262800"/>
            <a:ext cx="2472000" cy="7782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Load a dataset</a:t>
            </a:r>
            <a:endParaRPr sz="17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641" name="Google Shape;641;g2b5c973c316_0_35"/>
          <p:cNvCxnSpPr/>
          <p:nvPr/>
        </p:nvCxnSpPr>
        <p:spPr>
          <a:xfrm>
            <a:off x="1698700" y="3177125"/>
            <a:ext cx="0" cy="357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42" name="Google Shape;642;g2b5c973c316_0_35"/>
          <p:cNvSpPr/>
          <p:nvPr/>
        </p:nvSpPr>
        <p:spPr>
          <a:xfrm>
            <a:off x="462700" y="2398900"/>
            <a:ext cx="2472000" cy="7782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Apply Chat template</a:t>
            </a:r>
            <a:endParaRPr sz="1700">
              <a:solidFill>
                <a:schemeClr val="accen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43" name="Google Shape;643;g2b5c973c316_0_35"/>
          <p:cNvSpPr/>
          <p:nvPr/>
        </p:nvSpPr>
        <p:spPr>
          <a:xfrm>
            <a:off x="462700" y="3535050"/>
            <a:ext cx="2472000" cy="7782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DPO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644" name="Google Shape;644;g2b5c973c316_0_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6650" y="1440000"/>
            <a:ext cx="5904500" cy="28009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2b5c973c316_0_635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Direct Preference Optimization (DPO)</a:t>
            </a:r>
            <a:endParaRPr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50" name="Google Shape;650;g2b5c973c316_0_6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43</a:t>
            </a:fld>
            <a:endParaRPr/>
          </a:p>
        </p:txBody>
      </p:sp>
      <p:pic>
        <p:nvPicPr>
          <p:cNvPr id="651" name="Google Shape;651;g2b5c973c316_0_6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35000" y="181275"/>
            <a:ext cx="548700" cy="54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52" name="Google Shape;652;g2b5c973c316_0_635"/>
          <p:cNvCxnSpPr>
            <a:stCxn id="653" idx="2"/>
          </p:cNvCxnSpPr>
          <p:nvPr/>
        </p:nvCxnSpPr>
        <p:spPr>
          <a:xfrm>
            <a:off x="1698700" y="2041000"/>
            <a:ext cx="0" cy="357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53" name="Google Shape;653;g2b5c973c316_0_635"/>
          <p:cNvSpPr/>
          <p:nvPr/>
        </p:nvSpPr>
        <p:spPr>
          <a:xfrm>
            <a:off x="462700" y="1262800"/>
            <a:ext cx="2472000" cy="7782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Load a dataset</a:t>
            </a:r>
            <a:endParaRPr sz="17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654" name="Google Shape;654;g2b5c973c316_0_635"/>
          <p:cNvCxnSpPr/>
          <p:nvPr/>
        </p:nvCxnSpPr>
        <p:spPr>
          <a:xfrm>
            <a:off x="1698700" y="3177125"/>
            <a:ext cx="0" cy="357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55" name="Google Shape;655;g2b5c973c316_0_635"/>
          <p:cNvSpPr/>
          <p:nvPr/>
        </p:nvSpPr>
        <p:spPr>
          <a:xfrm>
            <a:off x="462700" y="2398900"/>
            <a:ext cx="2472000" cy="7782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Apply Chat template</a:t>
            </a:r>
            <a:endParaRPr sz="17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56" name="Google Shape;656;g2b5c973c316_0_635"/>
          <p:cNvSpPr/>
          <p:nvPr/>
        </p:nvSpPr>
        <p:spPr>
          <a:xfrm>
            <a:off x="462700" y="3535050"/>
            <a:ext cx="2472000" cy="7782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DPO</a:t>
            </a:r>
            <a:endParaRPr sz="1700">
              <a:solidFill>
                <a:schemeClr val="accen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57" name="Google Shape;657;g2b5c973c316_0_6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87100" y="1170125"/>
            <a:ext cx="3242599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g2b67c4de1ca_2_4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Direct Preference Optimization (DPO)</a:t>
            </a:r>
            <a:endParaRPr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63" name="Google Shape;663;g2b67c4de1ca_2_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44</a:t>
            </a:fld>
            <a:endParaRPr/>
          </a:p>
        </p:txBody>
      </p:sp>
      <p:pic>
        <p:nvPicPr>
          <p:cNvPr id="664" name="Google Shape;664;g2b67c4de1ca_2_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35000" y="181275"/>
            <a:ext cx="548700" cy="54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65" name="Google Shape;665;g2b67c4de1ca_2_4"/>
          <p:cNvCxnSpPr>
            <a:stCxn id="666" idx="2"/>
          </p:cNvCxnSpPr>
          <p:nvPr/>
        </p:nvCxnSpPr>
        <p:spPr>
          <a:xfrm>
            <a:off x="1698700" y="2041000"/>
            <a:ext cx="0" cy="357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66" name="Google Shape;666;g2b67c4de1ca_2_4"/>
          <p:cNvSpPr/>
          <p:nvPr/>
        </p:nvSpPr>
        <p:spPr>
          <a:xfrm>
            <a:off x="462700" y="1262800"/>
            <a:ext cx="2472000" cy="7782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Load a dataset</a:t>
            </a:r>
            <a:endParaRPr sz="17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667" name="Google Shape;667;g2b67c4de1ca_2_4"/>
          <p:cNvCxnSpPr/>
          <p:nvPr/>
        </p:nvCxnSpPr>
        <p:spPr>
          <a:xfrm>
            <a:off x="1698700" y="3177125"/>
            <a:ext cx="0" cy="357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68" name="Google Shape;668;g2b67c4de1ca_2_4"/>
          <p:cNvSpPr/>
          <p:nvPr/>
        </p:nvSpPr>
        <p:spPr>
          <a:xfrm>
            <a:off x="462700" y="2398900"/>
            <a:ext cx="2472000" cy="7782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Apply Chat template</a:t>
            </a:r>
            <a:endParaRPr sz="17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69" name="Google Shape;669;g2b67c4de1ca_2_4"/>
          <p:cNvSpPr/>
          <p:nvPr/>
        </p:nvSpPr>
        <p:spPr>
          <a:xfrm>
            <a:off x="462700" y="3535050"/>
            <a:ext cx="2472000" cy="7782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DPO</a:t>
            </a:r>
            <a:endParaRPr sz="1700">
              <a:solidFill>
                <a:schemeClr val="accen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70" name="Google Shape;670;g2b67c4de1ca_2_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87100" y="1170125"/>
            <a:ext cx="3242599" cy="3820976"/>
          </a:xfrm>
          <a:prstGeom prst="rect">
            <a:avLst/>
          </a:prstGeom>
          <a:noFill/>
          <a:ln>
            <a:noFill/>
          </a:ln>
        </p:spPr>
      </p:pic>
      <p:sp>
        <p:nvSpPr>
          <p:cNvPr id="671" name="Google Shape;671;g2b67c4de1ca_2_4"/>
          <p:cNvSpPr/>
          <p:nvPr/>
        </p:nvSpPr>
        <p:spPr>
          <a:xfrm>
            <a:off x="3134300" y="3080600"/>
            <a:ext cx="1473600" cy="3579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72" name="Google Shape;672;g2b67c4de1ca_2_4"/>
          <p:cNvPicPr preferRelativeResize="0"/>
          <p:nvPr/>
        </p:nvPicPr>
        <p:blipFill rotWithShape="1">
          <a:blip r:embed="rId5">
            <a:alphaModFix/>
          </a:blip>
          <a:srcRect l="40557"/>
          <a:stretch/>
        </p:blipFill>
        <p:spPr>
          <a:xfrm>
            <a:off x="4631621" y="3014325"/>
            <a:ext cx="4457174" cy="68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73" name="Google Shape;673;g2b67c4de1ca_2_4"/>
          <p:cNvSpPr txBox="1"/>
          <p:nvPr/>
        </p:nvSpPr>
        <p:spPr>
          <a:xfrm>
            <a:off x="4572000" y="4015225"/>
            <a:ext cx="4516800" cy="648000"/>
          </a:xfrm>
          <a:prstGeom prst="rect">
            <a:avLst/>
          </a:prstGeom>
          <a:solidFill>
            <a:srgbClr val="4C1130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More on beta and Alignment losses:</a:t>
            </a:r>
            <a:br>
              <a:rPr lang="en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>
                <a:solidFill>
                  <a:srgbClr val="3C78D8"/>
                </a:solidFill>
                <a:uFill>
                  <a:noFill/>
                </a:uFill>
                <a:latin typeface="Roboto Mono"/>
                <a:ea typeface="Roboto Mono"/>
                <a:cs typeface="Roboto Mono"/>
                <a:sym typeface="Roboto Mono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https://huggingface.co/blog/pref-tuning</a:t>
            </a:r>
            <a:endParaRPr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2b67c4de1ca_2_34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Direct Preference Optimization (DPO)</a:t>
            </a:r>
            <a:endParaRPr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79" name="Google Shape;679;g2b67c4de1ca_2_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45</a:t>
            </a:fld>
            <a:endParaRPr/>
          </a:p>
        </p:txBody>
      </p:sp>
      <p:pic>
        <p:nvPicPr>
          <p:cNvPr id="680" name="Google Shape;680;g2b67c4de1ca_2_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35000" y="181275"/>
            <a:ext cx="548700" cy="54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81" name="Google Shape;681;g2b67c4de1ca_2_34"/>
          <p:cNvCxnSpPr>
            <a:stCxn id="682" idx="2"/>
          </p:cNvCxnSpPr>
          <p:nvPr/>
        </p:nvCxnSpPr>
        <p:spPr>
          <a:xfrm>
            <a:off x="1698700" y="2041000"/>
            <a:ext cx="0" cy="357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82" name="Google Shape;682;g2b67c4de1ca_2_34"/>
          <p:cNvSpPr/>
          <p:nvPr/>
        </p:nvSpPr>
        <p:spPr>
          <a:xfrm>
            <a:off x="462700" y="1262800"/>
            <a:ext cx="2472000" cy="7782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Load a dataset</a:t>
            </a:r>
            <a:endParaRPr sz="17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683" name="Google Shape;683;g2b67c4de1ca_2_34"/>
          <p:cNvCxnSpPr/>
          <p:nvPr/>
        </p:nvCxnSpPr>
        <p:spPr>
          <a:xfrm>
            <a:off x="1698700" y="3177125"/>
            <a:ext cx="0" cy="357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84" name="Google Shape;684;g2b67c4de1ca_2_34"/>
          <p:cNvSpPr/>
          <p:nvPr/>
        </p:nvSpPr>
        <p:spPr>
          <a:xfrm>
            <a:off x="462700" y="2398900"/>
            <a:ext cx="2472000" cy="7782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Apply Chat template</a:t>
            </a:r>
            <a:endParaRPr sz="17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85" name="Google Shape;685;g2b67c4de1ca_2_34"/>
          <p:cNvSpPr/>
          <p:nvPr/>
        </p:nvSpPr>
        <p:spPr>
          <a:xfrm>
            <a:off x="462700" y="3535050"/>
            <a:ext cx="2472000" cy="7782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DPO</a:t>
            </a:r>
            <a:endParaRPr sz="1700">
              <a:solidFill>
                <a:schemeClr val="accen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86" name="Google Shape;686;g2b67c4de1ca_2_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87100" y="1170125"/>
            <a:ext cx="3242599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g2b6e45d6096_0_138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DPO Training tips</a:t>
            </a:r>
            <a:endParaRPr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92" name="Google Shape;692;g2b6e45d6096_0_13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46</a:t>
            </a:fld>
            <a:endParaRPr/>
          </a:p>
        </p:txBody>
      </p:sp>
      <p:pic>
        <p:nvPicPr>
          <p:cNvPr id="693" name="Google Shape;693;g2b6e45d6096_0_1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35000" y="181275"/>
            <a:ext cx="548700" cy="548700"/>
          </a:xfrm>
          <a:prstGeom prst="rect">
            <a:avLst/>
          </a:prstGeom>
          <a:noFill/>
          <a:ln>
            <a:noFill/>
          </a:ln>
        </p:spPr>
      </p:pic>
      <p:sp>
        <p:nvSpPr>
          <p:cNvPr id="694" name="Google Shape;694;g2b6e45d6096_0_138"/>
          <p:cNvSpPr txBox="1">
            <a:spLocks noGrp="1"/>
          </p:cNvSpPr>
          <p:nvPr>
            <p:ph type="body" idx="1"/>
          </p:nvPr>
        </p:nvSpPr>
        <p:spPr>
          <a:xfrm>
            <a:off x="24750" y="769725"/>
            <a:ext cx="9094500" cy="38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Roboto Mono"/>
              <a:buChar char="●"/>
            </a:pPr>
            <a:r>
              <a:rPr lang="en" sz="1700">
                <a:solidFill>
                  <a:srgbClr val="FF9D00"/>
                </a:solidFill>
                <a:latin typeface="Roboto Mono"/>
                <a:ea typeface="Roboto Mono"/>
                <a:cs typeface="Roboto Mono"/>
                <a:sym typeface="Roboto Mono"/>
              </a:rPr>
              <a:t>Beta</a:t>
            </a:r>
            <a:r>
              <a:rPr lang="en" sz="17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: test from 0.01 - 1.0</a:t>
            </a:r>
            <a:endParaRPr sz="17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Roboto Mono"/>
              <a:buChar char="●"/>
            </a:pPr>
            <a:r>
              <a:rPr lang="en" sz="1700">
                <a:solidFill>
                  <a:srgbClr val="FF9D00"/>
                </a:solidFill>
                <a:latin typeface="Roboto Mono"/>
                <a:ea typeface="Roboto Mono"/>
                <a:cs typeface="Roboto Mono"/>
                <a:sym typeface="Roboto Mono"/>
              </a:rPr>
              <a:t>Learning</a:t>
            </a:r>
            <a:r>
              <a:rPr lang="en" sz="17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 rate: much smaller than for SFT ~100x smaller (5E-7)</a:t>
            </a:r>
            <a:endParaRPr sz="17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Roboto Mono"/>
              <a:buChar char="●"/>
            </a:pPr>
            <a:r>
              <a:rPr lang="en" sz="1700">
                <a:solidFill>
                  <a:srgbClr val="FF9D00"/>
                </a:solidFill>
                <a:latin typeface="Roboto Mono"/>
                <a:ea typeface="Roboto Mono"/>
                <a:cs typeface="Roboto Mono"/>
                <a:sym typeface="Roboto Mono"/>
              </a:rPr>
              <a:t>Batch size</a:t>
            </a:r>
            <a:r>
              <a:rPr lang="en" sz="17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: tradeoff between global batch size and n epochs</a:t>
            </a:r>
            <a:endParaRPr sz="17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Roboto Mono"/>
              <a:buChar char="●"/>
            </a:pPr>
            <a:r>
              <a:rPr lang="en" sz="1700">
                <a:solidFill>
                  <a:srgbClr val="FF9D00"/>
                </a:solidFill>
                <a:latin typeface="Roboto Mono"/>
                <a:ea typeface="Roboto Mono"/>
                <a:cs typeface="Roboto Mono"/>
                <a:sym typeface="Roboto Mono"/>
              </a:rPr>
              <a:t>Optimizer</a:t>
            </a:r>
            <a:r>
              <a:rPr lang="en" sz="17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: Adam appears better than RMSProp</a:t>
            </a:r>
            <a:endParaRPr sz="17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Roboto Mono"/>
              <a:buChar char="●"/>
            </a:pPr>
            <a:r>
              <a:rPr lang="en" sz="1700">
                <a:solidFill>
                  <a:srgbClr val="FF9D00"/>
                </a:solidFill>
                <a:latin typeface="Roboto Mono"/>
                <a:ea typeface="Roboto Mono"/>
                <a:cs typeface="Roboto Mono"/>
                <a:sym typeface="Roboto Mono"/>
              </a:rPr>
              <a:t>Scheduler</a:t>
            </a:r>
            <a:r>
              <a:rPr lang="en" sz="17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: Cosine &gt; Linear</a:t>
            </a:r>
            <a:endParaRPr sz="17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Roboto Mono"/>
              <a:buChar char="●"/>
            </a:pPr>
            <a:r>
              <a:rPr lang="en" sz="17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The best SFT model != Best DPO model</a:t>
            </a:r>
            <a:endParaRPr sz="17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Roboto Mono"/>
              <a:buChar char="●"/>
            </a:pPr>
            <a:r>
              <a:rPr lang="en" sz="1700">
                <a:solidFill>
                  <a:srgbClr val="FF9D00"/>
                </a:solidFill>
                <a:latin typeface="Roboto Mono"/>
                <a:ea typeface="Roboto Mono"/>
                <a:cs typeface="Roboto Mono"/>
                <a:sym typeface="Roboto Mono"/>
              </a:rPr>
              <a:t>LoRA</a:t>
            </a:r>
            <a:r>
              <a:rPr lang="en" sz="17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: Appears to regularize the model compared to full fine-tune</a:t>
            </a:r>
            <a:endParaRPr sz="17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2b6e45d6096_0_124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DPO Training tips</a:t>
            </a:r>
            <a:endParaRPr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00" name="Google Shape;700;g2b6e45d6096_0_1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47</a:t>
            </a:fld>
            <a:endParaRPr/>
          </a:p>
        </p:txBody>
      </p:sp>
      <p:pic>
        <p:nvPicPr>
          <p:cNvPr id="701" name="Google Shape;701;g2b6e45d6096_0_1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35000" y="181275"/>
            <a:ext cx="548700" cy="5487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g2b6e45d6096_0_124"/>
          <p:cNvSpPr txBox="1">
            <a:spLocks noGrp="1"/>
          </p:cNvSpPr>
          <p:nvPr>
            <p:ph type="body" idx="1"/>
          </p:nvPr>
        </p:nvSpPr>
        <p:spPr>
          <a:xfrm>
            <a:off x="221725" y="1077200"/>
            <a:ext cx="89223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Roboto Mono"/>
              <a:buChar char="●"/>
            </a:pPr>
            <a:r>
              <a:rPr lang="en" sz="17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Beta</a:t>
            </a:r>
            <a:endParaRPr sz="17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Roboto Mono"/>
              <a:buChar char="●"/>
            </a:pPr>
            <a:r>
              <a:rPr lang="en" sz="17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Learning rate (much smaller than for SFT) ~100x smaller</a:t>
            </a:r>
            <a:endParaRPr sz="17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Roboto Mono"/>
              <a:buChar char="●"/>
            </a:pPr>
            <a:r>
              <a:rPr lang="en" sz="17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Batch size tradeoff between global batch size and n epochs</a:t>
            </a:r>
            <a:endParaRPr sz="17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Roboto Mono"/>
              <a:buChar char="●"/>
            </a:pPr>
            <a:r>
              <a:rPr lang="en" sz="17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Optimizer: Adam appears better than RMSProp</a:t>
            </a:r>
            <a:endParaRPr sz="17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Roboto Mono"/>
              <a:buChar char="●"/>
            </a:pPr>
            <a:r>
              <a:rPr lang="en" sz="17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Scheduler: Cosine &gt; Linear</a:t>
            </a:r>
            <a:endParaRPr sz="17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Roboto Mono"/>
              <a:buChar char="●"/>
            </a:pPr>
            <a:r>
              <a:rPr lang="en" sz="17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LoRA: Appears to regularize the model training compared to full fine-tuning</a:t>
            </a:r>
            <a:endParaRPr sz="17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703" name="Google Shape;703;g2b6e45d6096_0_1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1725" y="1214250"/>
            <a:ext cx="8561974" cy="3083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g2b67c4de1ca_2_50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DPO Metrics</a:t>
            </a:r>
            <a:endParaRPr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09" name="Google Shape;709;g2b67c4de1ca_2_5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48</a:t>
            </a:fld>
            <a:endParaRPr/>
          </a:p>
        </p:txBody>
      </p:sp>
      <p:pic>
        <p:nvPicPr>
          <p:cNvPr id="710" name="Google Shape;710;g2b67c4de1ca_2_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35000" y="181275"/>
            <a:ext cx="548700" cy="54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1" name="Google Shape;711;g2b67c4de1ca_2_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5925" y="3002850"/>
            <a:ext cx="8839197" cy="1761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2" name="Google Shape;712;g2b67c4de1ca_2_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5925" y="1129725"/>
            <a:ext cx="4388904" cy="176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3" name="Google Shape;713;g2b67c4de1ca_2_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94825" y="1129725"/>
            <a:ext cx="4388885" cy="1761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g2b688428b33_0_2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Diagnosing problems</a:t>
            </a:r>
            <a:endParaRPr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19" name="Google Shape;719;g2b688428b33_0_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49</a:t>
            </a:fld>
            <a:endParaRPr/>
          </a:p>
        </p:txBody>
      </p:sp>
      <p:pic>
        <p:nvPicPr>
          <p:cNvPr id="720" name="Google Shape;720;g2b688428b33_0_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35000" y="181275"/>
            <a:ext cx="548700" cy="54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g2b688428b33_0_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9775" y="2960350"/>
            <a:ext cx="8839203" cy="176336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g2b688428b33_0_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69025" y="1202550"/>
            <a:ext cx="4352126" cy="170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3" name="Google Shape;723;g2b688428b33_0_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2850" y="1189824"/>
            <a:ext cx="4352126" cy="172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b67c4de1ca_1_77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Why align?</a:t>
            </a:r>
            <a:endParaRPr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1" name="Google Shape;111;g2b67c4de1ca_1_7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pic>
        <p:nvPicPr>
          <p:cNvPr id="112" name="Google Shape;112;g2b67c4de1ca_1_7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35000" y="181275"/>
            <a:ext cx="548700" cy="54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3" name="Google Shape;113;g2b67c4de1ca_1_77"/>
          <p:cNvCxnSpPr>
            <a:stCxn id="114" idx="2"/>
          </p:cNvCxnSpPr>
          <p:nvPr/>
        </p:nvCxnSpPr>
        <p:spPr>
          <a:xfrm>
            <a:off x="1675475" y="2035200"/>
            <a:ext cx="0" cy="357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4" name="Google Shape;114;g2b67c4de1ca_1_77"/>
          <p:cNvSpPr/>
          <p:nvPr/>
        </p:nvSpPr>
        <p:spPr>
          <a:xfrm>
            <a:off x="439475" y="1257000"/>
            <a:ext cx="2472000" cy="778200"/>
          </a:xfrm>
          <a:prstGeom prst="roundRect">
            <a:avLst>
              <a:gd name="adj" fmla="val 16667"/>
            </a:avLst>
          </a:prstGeom>
          <a:solidFill>
            <a:srgbClr val="000000">
              <a:alpha val="0"/>
            </a:srgbClr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Pretraining</a:t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115" name="Google Shape;115;g2b67c4de1ca_1_77"/>
          <p:cNvCxnSpPr/>
          <p:nvPr/>
        </p:nvCxnSpPr>
        <p:spPr>
          <a:xfrm>
            <a:off x="1675475" y="3171325"/>
            <a:ext cx="0" cy="357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6" name="Google Shape;116;g2b67c4de1ca_1_77"/>
          <p:cNvSpPr/>
          <p:nvPr/>
        </p:nvSpPr>
        <p:spPr>
          <a:xfrm>
            <a:off x="439475" y="2393100"/>
            <a:ext cx="2472000" cy="7782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Supervised fine-tuning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17" name="Google Shape;117;g2b67c4de1ca_1_77"/>
          <p:cNvSpPr/>
          <p:nvPr/>
        </p:nvSpPr>
        <p:spPr>
          <a:xfrm>
            <a:off x="439475" y="3529250"/>
            <a:ext cx="2472000" cy="7782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Alignment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18" name="Google Shape;118;g2b67c4de1ca_1_77"/>
          <p:cNvSpPr txBox="1"/>
          <p:nvPr/>
        </p:nvSpPr>
        <p:spPr>
          <a:xfrm>
            <a:off x="4650800" y="1257000"/>
            <a:ext cx="3343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D21E"/>
                </a:solidFill>
              </a:rPr>
              <a:t>Is pineapple on pizza a crime?</a:t>
            </a:r>
            <a:endParaRPr sz="1800">
              <a:solidFill>
                <a:srgbClr val="FFD21E"/>
              </a:solidFill>
            </a:endParaRPr>
          </a:p>
        </p:txBody>
      </p:sp>
      <p:sp>
        <p:nvSpPr>
          <p:cNvPr id="119" name="Google Shape;119;g2b67c4de1ca_1_77"/>
          <p:cNvSpPr/>
          <p:nvPr/>
        </p:nvSpPr>
        <p:spPr>
          <a:xfrm>
            <a:off x="5086700" y="2393100"/>
            <a:ext cx="2472000" cy="778200"/>
          </a:xfrm>
          <a:prstGeom prst="roundRect">
            <a:avLst>
              <a:gd name="adj" fmla="val 16667"/>
            </a:avLst>
          </a:prstGeom>
          <a:solidFill>
            <a:srgbClr val="000000">
              <a:alpha val="0"/>
            </a:srgbClr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Aligned LLM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20" name="Google Shape;120;g2b67c4de1ca_1_77"/>
          <p:cNvSpPr txBox="1"/>
          <p:nvPr/>
        </p:nvSpPr>
        <p:spPr>
          <a:xfrm>
            <a:off x="4160300" y="3845700"/>
            <a:ext cx="4324800" cy="10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D21E"/>
                </a:solidFill>
              </a:rPr>
              <a:t>No, adding pineapple as a topping on pizza is not a criminal act. It’s a matter of personal preference and taste.</a:t>
            </a:r>
            <a:endParaRPr sz="1800">
              <a:solidFill>
                <a:srgbClr val="FFD21E"/>
              </a:solidFill>
            </a:endParaRPr>
          </a:p>
        </p:txBody>
      </p:sp>
      <p:cxnSp>
        <p:nvCxnSpPr>
          <p:cNvPr id="121" name="Google Shape;121;g2b67c4de1ca_1_77"/>
          <p:cNvCxnSpPr/>
          <p:nvPr/>
        </p:nvCxnSpPr>
        <p:spPr>
          <a:xfrm>
            <a:off x="6322700" y="1836300"/>
            <a:ext cx="0" cy="357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2" name="Google Shape;122;g2b67c4de1ca_1_77"/>
          <p:cNvCxnSpPr/>
          <p:nvPr/>
        </p:nvCxnSpPr>
        <p:spPr>
          <a:xfrm>
            <a:off x="6322700" y="3370200"/>
            <a:ext cx="0" cy="357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g2b6e45d6096_0_76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Diagnosing problems</a:t>
            </a:r>
            <a:endParaRPr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29" name="Google Shape;729;g2b6e45d6096_0_7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50</a:t>
            </a:fld>
            <a:endParaRPr/>
          </a:p>
        </p:txBody>
      </p:sp>
      <p:pic>
        <p:nvPicPr>
          <p:cNvPr id="730" name="Google Shape;730;g2b6e45d6096_0_7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35000" y="181275"/>
            <a:ext cx="548700" cy="54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1" name="Google Shape;731;g2b6e45d6096_0_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7500" y="1017725"/>
            <a:ext cx="8578002" cy="390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g2b6e45d6096_0_9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51</a:t>
            </a:fld>
            <a:endParaRPr/>
          </a:p>
        </p:txBody>
      </p:sp>
      <p:pic>
        <p:nvPicPr>
          <p:cNvPr id="737" name="Google Shape;737;g2b6e45d6096_0_9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35000" y="181275"/>
            <a:ext cx="548700" cy="54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8" name="Google Shape;738;g2b6e45d6096_0_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47077" y="1017725"/>
            <a:ext cx="4672325" cy="3710774"/>
          </a:xfrm>
          <a:prstGeom prst="rect">
            <a:avLst/>
          </a:prstGeom>
          <a:noFill/>
          <a:ln>
            <a:noFill/>
          </a:ln>
        </p:spPr>
      </p:pic>
      <p:sp>
        <p:nvSpPr>
          <p:cNvPr id="739" name="Google Shape;739;g2b6e45d6096_0_94"/>
          <p:cNvSpPr txBox="1"/>
          <p:nvPr/>
        </p:nvSpPr>
        <p:spPr>
          <a:xfrm>
            <a:off x="4662900" y="4732450"/>
            <a:ext cx="4096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hlinkClick r:id="rId5"/>
              </a:rPr>
              <a:t>https://qwenlm.github.io/blog/qwen1.5/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740" name="Google Shape;740;g2b6e45d6096_0_94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Evaluating Chatbots</a:t>
            </a:r>
            <a:endParaRPr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g2b67c4de1ca_2_83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Evaluating Chatbots</a:t>
            </a:r>
            <a:endParaRPr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46" name="Google Shape;746;g2b67c4de1ca_2_8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52</a:t>
            </a:fld>
            <a:endParaRPr/>
          </a:p>
        </p:txBody>
      </p:sp>
      <p:pic>
        <p:nvPicPr>
          <p:cNvPr id="747" name="Google Shape;747;g2b67c4de1ca_2_8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35000" y="181275"/>
            <a:ext cx="548700" cy="548700"/>
          </a:xfrm>
          <a:prstGeom prst="rect">
            <a:avLst/>
          </a:prstGeom>
          <a:noFill/>
          <a:ln>
            <a:noFill/>
          </a:ln>
        </p:spPr>
      </p:pic>
      <p:sp>
        <p:nvSpPr>
          <p:cNvPr id="748" name="Google Shape;748;g2b67c4de1ca_2_83"/>
          <p:cNvSpPr txBox="1">
            <a:spLocks noGrp="1"/>
          </p:cNvSpPr>
          <p:nvPr>
            <p:ph type="body" idx="1"/>
          </p:nvPr>
        </p:nvSpPr>
        <p:spPr>
          <a:xfrm>
            <a:off x="221725" y="1077200"/>
            <a:ext cx="89223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Roboto Mono"/>
              <a:buChar char="●"/>
            </a:pPr>
            <a:r>
              <a:rPr lang="en" sz="1700" u="sng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OpenLLM LeaderBoard</a:t>
            </a:r>
            <a:r>
              <a:rPr lang="en" sz="17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 - Not Chatbot focused, leakage, overfitting</a:t>
            </a:r>
            <a:endParaRPr sz="17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Roboto Mono"/>
              <a:buChar char="●"/>
            </a:pPr>
            <a:r>
              <a:rPr lang="en" sz="1700" u="sng">
                <a:solidFill>
                  <a:schemeClr val="hlink"/>
                </a:solidFill>
                <a:latin typeface="Roboto Mono"/>
                <a:ea typeface="Roboto Mono"/>
                <a:cs typeface="Roboto Mono"/>
                <a:sym typeface="Roboto Mono"/>
                <a:hlinkClick r:id="rId5"/>
              </a:rPr>
              <a:t>MT Bench</a:t>
            </a:r>
            <a:r>
              <a:rPr lang="en" sz="17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 - </a:t>
            </a:r>
            <a:r>
              <a:rPr lang="en" sz="1700" u="sng">
                <a:solidFill>
                  <a:schemeClr val="hlink"/>
                </a:solidFill>
                <a:latin typeface="Roboto Mono"/>
                <a:ea typeface="Roboto Mono"/>
                <a:cs typeface="Roboto Mono"/>
                <a:sym typeface="Roboto Mono"/>
                <a:hlinkClick r:id="rId6"/>
              </a:rPr>
              <a:t>Usage</a:t>
            </a:r>
            <a:endParaRPr sz="17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Roboto Mono"/>
              <a:buChar char="●"/>
            </a:pPr>
            <a:r>
              <a:rPr lang="en" sz="1700" u="sng">
                <a:solidFill>
                  <a:schemeClr val="hlink"/>
                </a:solidFill>
                <a:latin typeface="Roboto Mono"/>
                <a:ea typeface="Roboto Mono"/>
                <a:cs typeface="Roboto Mono"/>
                <a:sym typeface="Roboto Mono"/>
                <a:hlinkClick r:id="rId7"/>
              </a:rPr>
              <a:t>Alpaca Eval</a:t>
            </a:r>
            <a:r>
              <a:rPr lang="en" sz="17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 - </a:t>
            </a:r>
            <a:r>
              <a:rPr lang="en" sz="1700" u="sng">
                <a:solidFill>
                  <a:schemeClr val="hlink"/>
                </a:solidFill>
                <a:latin typeface="Roboto Mono"/>
                <a:ea typeface="Roboto Mono"/>
                <a:cs typeface="Roboto Mono"/>
                <a:sym typeface="Roboto Mono"/>
                <a:hlinkClick r:id="rId8"/>
              </a:rPr>
              <a:t>Usage</a:t>
            </a:r>
            <a:endParaRPr sz="17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Roboto Mono"/>
              <a:buChar char="●"/>
            </a:pPr>
            <a:r>
              <a:rPr lang="en" sz="1700" u="sng">
                <a:solidFill>
                  <a:schemeClr val="hlink"/>
                </a:solidFill>
                <a:latin typeface="Roboto Mono"/>
                <a:ea typeface="Roboto Mono"/>
                <a:cs typeface="Roboto Mono"/>
                <a:sym typeface="Roboto Mono"/>
                <a:hlinkClick r:id="rId9"/>
              </a:rPr>
              <a:t>LLamaindex</a:t>
            </a:r>
            <a:r>
              <a:rPr lang="en" sz="17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 (RAG)</a:t>
            </a:r>
            <a:endParaRPr sz="17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Roboto Mono"/>
              <a:buChar char="●"/>
            </a:pPr>
            <a:r>
              <a:rPr lang="en" sz="1700" u="sng">
                <a:solidFill>
                  <a:schemeClr val="hlink"/>
                </a:solidFill>
                <a:latin typeface="Roboto Mono"/>
                <a:ea typeface="Roboto Mono"/>
                <a:cs typeface="Roboto Mono"/>
                <a:sym typeface="Roboto Mono"/>
                <a:hlinkClick r:id="rId10"/>
              </a:rPr>
              <a:t>Human Eval</a:t>
            </a:r>
            <a:r>
              <a:rPr lang="en" sz="17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 - Lmsys Chatbot Arena</a:t>
            </a:r>
            <a:endParaRPr sz="17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g2b67c4de1ca_2_65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u="sng">
                <a:solidFill>
                  <a:schemeClr val="hlink"/>
                </a:solidFill>
                <a:latin typeface="Roboto Mono"/>
                <a:ea typeface="Roboto Mono"/>
                <a:cs typeface="Roboto Mono"/>
                <a:sym typeface="Roboto Mono"/>
                <a:hlinkClick r:id="rId3"/>
              </a:rPr>
              <a:t>Benchmark correlations</a:t>
            </a:r>
            <a:endParaRPr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54" name="Google Shape;754;g2b67c4de1ca_2_6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53</a:t>
            </a:fld>
            <a:endParaRPr/>
          </a:p>
        </p:txBody>
      </p:sp>
      <p:pic>
        <p:nvPicPr>
          <p:cNvPr id="755" name="Google Shape;755;g2b67c4de1ca_2_6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435000" y="181275"/>
            <a:ext cx="548700" cy="54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6" name="Google Shape;756;g2b67c4de1ca_2_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01450" y="1066825"/>
            <a:ext cx="4401763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g2b67c4de1ca_2_74"/>
          <p:cNvSpPr txBox="1">
            <a:spLocks noGrp="1"/>
          </p:cNvSpPr>
          <p:nvPr>
            <p:ph type="title"/>
          </p:nvPr>
        </p:nvSpPr>
        <p:spPr>
          <a:xfrm>
            <a:off x="2983950" y="2229250"/>
            <a:ext cx="3176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🙋 Questions?</a:t>
            </a:r>
            <a:endParaRPr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62" name="Google Shape;762;g2b67c4de1ca_2_7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54</a:t>
            </a:fld>
            <a:endParaRPr/>
          </a:p>
        </p:txBody>
      </p:sp>
      <p:pic>
        <p:nvPicPr>
          <p:cNvPr id="763" name="Google Shape;763;g2b67c4de1ca_2_7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35000" y="181275"/>
            <a:ext cx="548700" cy="54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"/>
          <p:cNvSpPr txBox="1">
            <a:spLocks noGrp="1"/>
          </p:cNvSpPr>
          <p:nvPr>
            <p:ph type="title"/>
          </p:nvPr>
        </p:nvSpPr>
        <p:spPr>
          <a:xfrm>
            <a:off x="311700" y="180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RLHF - the OG of LLM alignment</a:t>
            </a:r>
            <a:endParaRPr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8" name="Google Shape;128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129" name="Google Shape;129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35000" y="181275"/>
            <a:ext cx="548700" cy="54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3"/>
          <p:cNvPicPr preferRelativeResize="0"/>
          <p:nvPr/>
        </p:nvPicPr>
        <p:blipFill rotWithShape="1">
          <a:blip r:embed="rId4">
            <a:alphaModFix/>
          </a:blip>
          <a:srcRect r="67771"/>
          <a:stretch/>
        </p:blipFill>
        <p:spPr>
          <a:xfrm>
            <a:off x="416675" y="1121800"/>
            <a:ext cx="2004900" cy="3791100"/>
          </a:xfrm>
          <a:prstGeom prst="roundRect">
            <a:avLst>
              <a:gd name="adj" fmla="val 2658"/>
            </a:avLst>
          </a:prstGeom>
          <a:noFill/>
          <a:ln>
            <a:noFill/>
          </a:ln>
        </p:spPr>
      </p:pic>
      <p:sp>
        <p:nvSpPr>
          <p:cNvPr id="131" name="Google Shape;131;p3"/>
          <p:cNvSpPr txBox="1"/>
          <p:nvPr/>
        </p:nvSpPr>
        <p:spPr>
          <a:xfrm>
            <a:off x="7094825" y="4358800"/>
            <a:ext cx="1642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Stiennon et al (2020)</a:t>
            </a:r>
            <a:endParaRPr sz="1200">
              <a:solidFill>
                <a:schemeClr val="dk2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Ouyang et al (2022)</a:t>
            </a:r>
            <a:endParaRPr sz="12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b67c4de1ca_1_152"/>
          <p:cNvSpPr txBox="1">
            <a:spLocks noGrp="1"/>
          </p:cNvSpPr>
          <p:nvPr>
            <p:ph type="title"/>
          </p:nvPr>
        </p:nvSpPr>
        <p:spPr>
          <a:xfrm>
            <a:off x="311700" y="180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RLHF - the OG of LLM alignment</a:t>
            </a:r>
            <a:endParaRPr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7" name="Google Shape;137;g2b67c4de1ca_1_15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pic>
        <p:nvPicPr>
          <p:cNvPr id="138" name="Google Shape;138;g2b67c4de1ca_1_1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35000" y="181275"/>
            <a:ext cx="548700" cy="54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g2b67c4de1ca_1_152"/>
          <p:cNvPicPr preferRelativeResize="0"/>
          <p:nvPr/>
        </p:nvPicPr>
        <p:blipFill rotWithShape="1">
          <a:blip r:embed="rId4">
            <a:alphaModFix/>
          </a:blip>
          <a:srcRect r="67771"/>
          <a:stretch/>
        </p:blipFill>
        <p:spPr>
          <a:xfrm>
            <a:off x="416675" y="1121800"/>
            <a:ext cx="2004900" cy="3791100"/>
          </a:xfrm>
          <a:prstGeom prst="roundRect">
            <a:avLst>
              <a:gd name="adj" fmla="val 2658"/>
            </a:avLst>
          </a:prstGeom>
          <a:noFill/>
          <a:ln>
            <a:noFill/>
          </a:ln>
        </p:spPr>
      </p:pic>
      <p:sp>
        <p:nvSpPr>
          <p:cNvPr id="140" name="Google Shape;140;g2b67c4de1ca_1_152"/>
          <p:cNvSpPr txBox="1"/>
          <p:nvPr/>
        </p:nvSpPr>
        <p:spPr>
          <a:xfrm>
            <a:off x="7094825" y="4358800"/>
            <a:ext cx="1642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Stiennon et al (2020)</a:t>
            </a:r>
            <a:endParaRPr sz="1200">
              <a:solidFill>
                <a:schemeClr val="dk2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Ouyang et al (2022)</a:t>
            </a:r>
            <a:endParaRPr sz="1200">
              <a:solidFill>
                <a:schemeClr val="dk2"/>
              </a:solidFill>
            </a:endParaRPr>
          </a:p>
        </p:txBody>
      </p:sp>
      <p:pic>
        <p:nvPicPr>
          <p:cNvPr id="141" name="Google Shape;141;g2b67c4de1ca_1_1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79350" y="1226489"/>
            <a:ext cx="2778726" cy="5249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g2b67c4de1ca_1_15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91600" y="2255525"/>
            <a:ext cx="2992953" cy="52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g2b67c4de1ca_1_15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714866" y="1780287"/>
            <a:ext cx="3276247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g2b67c4de1ca_1_15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592600" y="3200100"/>
            <a:ext cx="3158999" cy="5552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g2b67c4de1ca_1_15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922636" y="2670816"/>
            <a:ext cx="2707215" cy="609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g2b67c4de1ca_1_15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977415" y="3598063"/>
            <a:ext cx="2690560" cy="48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b67c4de1ca_1_21"/>
          <p:cNvSpPr txBox="1">
            <a:spLocks noGrp="1"/>
          </p:cNvSpPr>
          <p:nvPr>
            <p:ph type="title"/>
          </p:nvPr>
        </p:nvSpPr>
        <p:spPr>
          <a:xfrm>
            <a:off x="311700" y="180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RLHF - the OG of LLM alignment</a:t>
            </a:r>
            <a:endParaRPr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2" name="Google Shape;152;g2b67c4de1ca_1_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pic>
        <p:nvPicPr>
          <p:cNvPr id="153" name="Google Shape;153;g2b67c4de1ca_1_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35000" y="181275"/>
            <a:ext cx="548700" cy="54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g2b67c4de1ca_1_21"/>
          <p:cNvPicPr preferRelativeResize="0"/>
          <p:nvPr/>
        </p:nvPicPr>
        <p:blipFill rotWithShape="1">
          <a:blip r:embed="rId4">
            <a:alphaModFix/>
          </a:blip>
          <a:srcRect r="35761"/>
          <a:stretch/>
        </p:blipFill>
        <p:spPr>
          <a:xfrm>
            <a:off x="416675" y="1121800"/>
            <a:ext cx="3996000" cy="3791100"/>
          </a:xfrm>
          <a:prstGeom prst="roundRect">
            <a:avLst>
              <a:gd name="adj" fmla="val 2658"/>
            </a:avLst>
          </a:prstGeom>
          <a:noFill/>
          <a:ln>
            <a:noFill/>
          </a:ln>
        </p:spPr>
      </p:pic>
      <p:sp>
        <p:nvSpPr>
          <p:cNvPr id="155" name="Google Shape;155;g2b67c4de1ca_1_21"/>
          <p:cNvSpPr txBox="1"/>
          <p:nvPr/>
        </p:nvSpPr>
        <p:spPr>
          <a:xfrm>
            <a:off x="7094825" y="4358800"/>
            <a:ext cx="1642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Stiennon et al (2020)</a:t>
            </a:r>
            <a:endParaRPr sz="1200">
              <a:solidFill>
                <a:schemeClr val="dk2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Ouyang et al (2022)</a:t>
            </a:r>
            <a:endParaRPr sz="12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b67c4de1ca_1_166"/>
          <p:cNvSpPr txBox="1">
            <a:spLocks noGrp="1"/>
          </p:cNvSpPr>
          <p:nvPr>
            <p:ph type="title"/>
          </p:nvPr>
        </p:nvSpPr>
        <p:spPr>
          <a:xfrm>
            <a:off x="311700" y="180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RLHF - the OG of LLM alignment</a:t>
            </a:r>
            <a:endParaRPr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1" name="Google Shape;161;g2b67c4de1ca_1_16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pic>
        <p:nvPicPr>
          <p:cNvPr id="162" name="Google Shape;162;g2b67c4de1ca_1_16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35000" y="181275"/>
            <a:ext cx="548700" cy="54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g2b67c4de1ca_1_166"/>
          <p:cNvPicPr preferRelativeResize="0"/>
          <p:nvPr/>
        </p:nvPicPr>
        <p:blipFill rotWithShape="1">
          <a:blip r:embed="rId4">
            <a:alphaModFix/>
          </a:blip>
          <a:srcRect r="35761"/>
          <a:stretch/>
        </p:blipFill>
        <p:spPr>
          <a:xfrm>
            <a:off x="416675" y="1121800"/>
            <a:ext cx="3996000" cy="3791100"/>
          </a:xfrm>
          <a:prstGeom prst="roundRect">
            <a:avLst>
              <a:gd name="adj" fmla="val 2658"/>
            </a:avLst>
          </a:prstGeom>
          <a:noFill/>
          <a:ln>
            <a:noFill/>
          </a:ln>
        </p:spPr>
      </p:pic>
      <p:sp>
        <p:nvSpPr>
          <p:cNvPr id="164" name="Google Shape;164;g2b67c4de1ca_1_166"/>
          <p:cNvSpPr txBox="1"/>
          <p:nvPr/>
        </p:nvSpPr>
        <p:spPr>
          <a:xfrm>
            <a:off x="7094825" y="4358800"/>
            <a:ext cx="1642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Stiennon et al (2020)</a:t>
            </a:r>
            <a:endParaRPr sz="1200">
              <a:solidFill>
                <a:schemeClr val="dk2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Ouyang et al (2022)</a:t>
            </a:r>
            <a:endParaRPr sz="1200">
              <a:solidFill>
                <a:schemeClr val="dk2"/>
              </a:solidFill>
            </a:endParaRPr>
          </a:p>
        </p:txBody>
      </p:sp>
      <p:pic>
        <p:nvPicPr>
          <p:cNvPr id="165" name="Google Shape;165;g2b67c4de1ca_1_1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47975" y="1146001"/>
            <a:ext cx="3178724" cy="63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g2b67c4de1ca_1_16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66700" y="1928175"/>
            <a:ext cx="3289051" cy="75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g2b67c4de1ca_1_16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647976" y="2829900"/>
            <a:ext cx="3101149" cy="63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g2b67c4de1ca_1_16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882553" y="3655979"/>
            <a:ext cx="3101148" cy="5981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1426</Words>
  <Application>Microsoft Office PowerPoint</Application>
  <PresentationFormat>如螢幕大小 (16:9)</PresentationFormat>
  <Paragraphs>471</Paragraphs>
  <Slides>54</Slides>
  <Notes>54</Notes>
  <HiddenSlides>0</HiddenSlides>
  <MMClips>0</MMClips>
  <ScaleCrop>false</ScaleCrop>
  <HeadingPairs>
    <vt:vector size="6" baseType="variant">
      <vt:variant>
        <vt:lpstr>使用字型</vt:lpstr>
      </vt:variant>
      <vt:variant>
        <vt:i4>2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54</vt:i4>
      </vt:variant>
    </vt:vector>
  </HeadingPairs>
  <TitlesOfParts>
    <vt:vector size="57" baseType="lpstr">
      <vt:lpstr>Arial</vt:lpstr>
      <vt:lpstr>Roboto Mono</vt:lpstr>
      <vt:lpstr>Simple Light</vt:lpstr>
      <vt:lpstr>Aligning LLMs with Direct Preference Optimization </vt:lpstr>
      <vt:lpstr>Why align?</vt:lpstr>
      <vt:lpstr>Why align?</vt:lpstr>
      <vt:lpstr>Why align?</vt:lpstr>
      <vt:lpstr>Why align?</vt:lpstr>
      <vt:lpstr>RLHF - the OG of LLM alignment</vt:lpstr>
      <vt:lpstr>RLHF - the OG of LLM alignment</vt:lpstr>
      <vt:lpstr>RLHF - the OG of LLM alignment</vt:lpstr>
      <vt:lpstr>RLHF - the OG of LLM alignment</vt:lpstr>
      <vt:lpstr>RLHF - the OG of LLM alignment</vt:lpstr>
      <vt:lpstr>RLHF - the OG of LLM alignment</vt:lpstr>
      <vt:lpstr>Direct Preference Optimization</vt:lpstr>
      <vt:lpstr>Direct Preference Optimization</vt:lpstr>
      <vt:lpstr>Direct Preference Optimization</vt:lpstr>
      <vt:lpstr>Direct Preference Optimization</vt:lpstr>
      <vt:lpstr>Direct Preference Optimization</vt:lpstr>
      <vt:lpstr>What does the DPO update do?</vt:lpstr>
      <vt:lpstr>What does the DPO update do?</vt:lpstr>
      <vt:lpstr>Some examples</vt:lpstr>
      <vt:lpstr>Some examples</vt:lpstr>
      <vt:lpstr>Going beyond DPO</vt:lpstr>
      <vt:lpstr>🙋 Questions?</vt:lpstr>
      <vt:lpstr>Training and Aligning a Chatbot</vt:lpstr>
      <vt:lpstr>Annotated SFT &amp; DPO</vt:lpstr>
      <vt:lpstr>Supervised Fine-Tuning (SFT)</vt:lpstr>
      <vt:lpstr>Supervised Fine-Tuning (SFT)</vt:lpstr>
      <vt:lpstr>Supervised Fine-Tuning (SFT)</vt:lpstr>
      <vt:lpstr>Supervised Fine-Tuning (SFT)</vt:lpstr>
      <vt:lpstr>Supervised Fine-Tuning (SFT)</vt:lpstr>
      <vt:lpstr>Supervised Fine-Tuning (SFT)</vt:lpstr>
      <vt:lpstr>Supervised Fine-Tuning (SFT)</vt:lpstr>
      <vt:lpstr>Supervised Fine-Tuning (SFT)</vt:lpstr>
      <vt:lpstr>Supervised Fine-Tuning (SFT)</vt:lpstr>
      <vt:lpstr>Direct Preference Optimization (DPO)</vt:lpstr>
      <vt:lpstr>Direct Preference Optimization (DPO)</vt:lpstr>
      <vt:lpstr>Direct Preference Optimization (DPO)</vt:lpstr>
      <vt:lpstr>Direct Preference Optimization (DPO)</vt:lpstr>
      <vt:lpstr>Direct Preference Optimization (DPO)</vt:lpstr>
      <vt:lpstr>Direct Preference Optimization (DPO)</vt:lpstr>
      <vt:lpstr>Direct Preference Optimization (DPO)</vt:lpstr>
      <vt:lpstr>Direct Preference Optimization (DPO)</vt:lpstr>
      <vt:lpstr>Direct Preference Optimization (DPO)</vt:lpstr>
      <vt:lpstr>Direct Preference Optimization (DPO)</vt:lpstr>
      <vt:lpstr>Direct Preference Optimization (DPO)</vt:lpstr>
      <vt:lpstr>Direct Preference Optimization (DPO)</vt:lpstr>
      <vt:lpstr>DPO Training tips</vt:lpstr>
      <vt:lpstr>DPO Training tips</vt:lpstr>
      <vt:lpstr>DPO Metrics</vt:lpstr>
      <vt:lpstr>Diagnosing problems</vt:lpstr>
      <vt:lpstr>Diagnosing problems</vt:lpstr>
      <vt:lpstr>Evaluating Chatbots</vt:lpstr>
      <vt:lpstr>Evaluating Chatbots</vt:lpstr>
      <vt:lpstr>Benchmark correlations</vt:lpstr>
      <vt:lpstr>🙋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Aligning LLMs with Direct Preference Optimization </dc:title>
  <cp:lastModifiedBy>joshhu</cp:lastModifiedBy>
  <cp:revision>1</cp:revision>
  <dcterms:modified xsi:type="dcterms:W3CDTF">2024-03-21T09:22:06Z</dcterms:modified>
</cp:coreProperties>
</file>